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5" r:id="rId2"/>
    <p:sldId id="276" r:id="rId3"/>
    <p:sldId id="277" r:id="rId4"/>
    <p:sldId id="278" r:id="rId5"/>
    <p:sldId id="257" r:id="rId6"/>
    <p:sldId id="279" r:id="rId7"/>
    <p:sldId id="259" r:id="rId8"/>
    <p:sldId id="280" r:id="rId9"/>
    <p:sldId id="260" r:id="rId10"/>
    <p:sldId id="261" r:id="rId11"/>
    <p:sldId id="262" r:id="rId12"/>
    <p:sldId id="263" r:id="rId13"/>
    <p:sldId id="264" r:id="rId14"/>
    <p:sldId id="265" r:id="rId15"/>
    <p:sldId id="281" r:id="rId16"/>
    <p:sldId id="266" r:id="rId17"/>
    <p:sldId id="282" r:id="rId18"/>
    <p:sldId id="267" r:id="rId19"/>
    <p:sldId id="268" r:id="rId20"/>
    <p:sldId id="283" r:id="rId21"/>
    <p:sldId id="269" r:id="rId22"/>
    <p:sldId id="270" r:id="rId23"/>
    <p:sldId id="271" r:id="rId24"/>
    <p:sldId id="272" r:id="rId25"/>
    <p:sldId id="273" r:id="rId26"/>
    <p:sldId id="274"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87" d="100"/>
          <a:sy n="87" d="100"/>
        </p:scale>
        <p:origin x="-346"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3048000" y="3124200"/>
            <a:ext cx="82296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10733828" y="1110597"/>
            <a:ext cx="2286000" cy="508000"/>
          </a:xfrm>
        </p:spPr>
        <p:txBody>
          <a:bodyPr/>
          <a:lstStyle/>
          <a:p>
            <a:fld id="{7B70B0AD-88A0-4447-978A-5AEC75953D08}" type="datetimeFigureOut">
              <a:rPr lang="tr-TR" smtClean="0"/>
              <a:t>30.04.2024</a:t>
            </a:fld>
            <a:endParaRPr lang="tr-TR"/>
          </a:p>
        </p:txBody>
      </p:sp>
      <p:sp>
        <p:nvSpPr>
          <p:cNvPr id="17" name="Altbilgi Yer Tutucusu 16"/>
          <p:cNvSpPr>
            <a:spLocks noGrp="1"/>
          </p:cNvSpPr>
          <p:nvPr>
            <p:ph type="ftr" sz="quarter" idx="11"/>
          </p:nvPr>
        </p:nvSpPr>
        <p:spPr bwMode="auto">
          <a:xfrm rot="5400000">
            <a:off x="10045959" y="4117661"/>
            <a:ext cx="3657600" cy="512064"/>
          </a:xfrm>
        </p:spPr>
        <p:txBody>
          <a:bodyPr/>
          <a:lstStyle/>
          <a:p>
            <a:endParaRPr lang="tr-TR"/>
          </a:p>
        </p:txBody>
      </p:sp>
      <p:sp>
        <p:nvSpPr>
          <p:cNvPr id="10" name="Dikdörtgen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767392" y="4928702"/>
            <a:ext cx="812800" cy="517524"/>
          </a:xfrm>
        </p:spPr>
        <p:txBody>
          <a:bodyPr/>
          <a:lstStyle/>
          <a:p>
            <a:fld id="{40D8AD3B-7F5D-4D70-94A9-13BFA05895E0}"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7B70B0AD-88A0-4447-978A-5AEC75953D08}" type="datetimeFigureOut">
              <a:rPr lang="tr-TR" smtClean="0"/>
              <a:t>30.04.2024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D8AD3B-7F5D-4D70-94A9-13BFA05895E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40"/>
            <a:ext cx="22352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609600" y="274639"/>
            <a:ext cx="8026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7B70B0AD-88A0-4447-978A-5AEC75953D08}" type="datetimeFigureOut">
              <a:rPr lang="tr-TR" smtClean="0"/>
              <a:t>30.04.2024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D8AD3B-7F5D-4D70-94A9-13BFA05895E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609600" y="1600200"/>
            <a:ext cx="99568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7B70B0AD-88A0-4447-978A-5AEC75953D08}" type="datetimeFigureOut">
              <a:rPr lang="tr-TR" smtClean="0"/>
              <a:t>30.04.2024</a:t>
            </a:fld>
            <a:endParaRPr lang="tr-TR"/>
          </a:p>
        </p:txBody>
      </p:sp>
      <p:sp>
        <p:nvSpPr>
          <p:cNvPr id="9" name="Slayt Numarası Yer Tutucusu 8"/>
          <p:cNvSpPr>
            <a:spLocks noGrp="1"/>
          </p:cNvSpPr>
          <p:nvPr>
            <p:ph type="sldNum" sz="quarter" idx="15"/>
          </p:nvPr>
        </p:nvSpPr>
        <p:spPr/>
        <p:txBody>
          <a:bodyPr rtlCol="0"/>
          <a:lstStyle/>
          <a:p>
            <a:fld id="{40D8AD3B-7F5D-4D70-94A9-13BFA05895E0}"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3048000" y="2895600"/>
            <a:ext cx="82296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10732008" y="1106932"/>
            <a:ext cx="2286000" cy="508000"/>
          </a:xfrm>
        </p:spPr>
        <p:txBody>
          <a:bodyPr/>
          <a:lstStyle/>
          <a:p>
            <a:fld id="{7B70B0AD-88A0-4447-978A-5AEC75953D08}" type="datetimeFigureOut">
              <a:rPr lang="tr-TR" smtClean="0"/>
              <a:t>30.04.2024</a:t>
            </a:fld>
            <a:endParaRPr lang="tr-TR"/>
          </a:p>
        </p:txBody>
      </p:sp>
      <p:sp>
        <p:nvSpPr>
          <p:cNvPr id="5" name="Altbilgi Yer Tutucusu 4"/>
          <p:cNvSpPr>
            <a:spLocks noGrp="1"/>
          </p:cNvSpPr>
          <p:nvPr>
            <p:ph type="ftr" sz="quarter" idx="11"/>
          </p:nvPr>
        </p:nvSpPr>
        <p:spPr bwMode="auto">
          <a:xfrm rot="5400000">
            <a:off x="10046208" y="4114800"/>
            <a:ext cx="3657600" cy="512064"/>
          </a:xfrm>
        </p:spPr>
        <p:txBody>
          <a:bodyPr/>
          <a:lstStyle/>
          <a:p>
            <a:endParaRPr lang="tr-TR"/>
          </a:p>
        </p:txBody>
      </p:sp>
      <p:sp>
        <p:nvSpPr>
          <p:cNvPr id="9" name="Dikdörtgen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787488" y="4928702"/>
            <a:ext cx="812800" cy="517524"/>
          </a:xfrm>
        </p:spPr>
        <p:txBody>
          <a:bodyPr/>
          <a:lstStyle/>
          <a:p>
            <a:fld id="{40D8AD3B-7F5D-4D70-94A9-13BFA05895E0}"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7B70B0AD-88A0-4447-978A-5AEC75953D08}" type="datetimeFigureOut">
              <a:rPr lang="tr-TR" smtClean="0"/>
              <a:t>30.04.2024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0D8AD3B-7F5D-4D70-94A9-13BFA05895E0}" type="slidenum">
              <a:rPr lang="tr-TR" smtClean="0"/>
              <a:t>‹#›</a:t>
            </a:fld>
            <a:endParaRPr lang="tr-TR"/>
          </a:p>
        </p:txBody>
      </p:sp>
      <p:sp>
        <p:nvSpPr>
          <p:cNvPr id="9" name="İçerik Yer Tutucusu 8"/>
          <p:cNvSpPr>
            <a:spLocks noGrp="1"/>
          </p:cNvSpPr>
          <p:nvPr>
            <p:ph sz="quarter" idx="1"/>
          </p:nvPr>
        </p:nvSpPr>
        <p:spPr>
          <a:xfrm>
            <a:off x="609600" y="1600200"/>
            <a:ext cx="48768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5693664" y="1600200"/>
            <a:ext cx="48768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0584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7B70B0AD-88A0-4447-978A-5AEC75953D08}" type="datetimeFigureOut">
              <a:rPr lang="tr-TR" smtClean="0"/>
              <a:t>30.04.2024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0D8AD3B-7F5D-4D70-94A9-13BFA05895E0}" type="slidenum">
              <a:rPr lang="tr-TR" smtClean="0"/>
              <a:t>‹#›</a:t>
            </a:fld>
            <a:endParaRPr lang="tr-TR"/>
          </a:p>
        </p:txBody>
      </p:sp>
      <p:sp>
        <p:nvSpPr>
          <p:cNvPr id="11" name="İçerik Yer Tutucusu 10"/>
          <p:cNvSpPr>
            <a:spLocks noGrp="1"/>
          </p:cNvSpPr>
          <p:nvPr>
            <p:ph sz="quarter" idx="2"/>
          </p:nvPr>
        </p:nvSpPr>
        <p:spPr>
          <a:xfrm>
            <a:off x="609600" y="2362200"/>
            <a:ext cx="48768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5829300" y="2362200"/>
            <a:ext cx="48768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7B70B0AD-88A0-4447-978A-5AEC75953D08}" type="datetimeFigureOut">
              <a:rPr lang="tr-TR" smtClean="0"/>
              <a:t>30.04.2024</a:t>
            </a:fld>
            <a:endParaRPr lang="tr-TR"/>
          </a:p>
        </p:txBody>
      </p:sp>
      <p:sp>
        <p:nvSpPr>
          <p:cNvPr id="7" name="Slayt Numarası Yer Tutucusu 6"/>
          <p:cNvSpPr>
            <a:spLocks noGrp="1"/>
          </p:cNvSpPr>
          <p:nvPr>
            <p:ph type="sldNum" sz="quarter" idx="11"/>
          </p:nvPr>
        </p:nvSpPr>
        <p:spPr/>
        <p:txBody>
          <a:bodyPr rtlCol="0"/>
          <a:lstStyle/>
          <a:p>
            <a:fld id="{40D8AD3B-7F5D-4D70-94A9-13BFA05895E0}"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B70B0AD-88A0-4447-978A-5AEC75953D08}" type="datetimeFigureOut">
              <a:rPr lang="tr-TR" smtClean="0"/>
              <a:t>30.04.2024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0D8AD3B-7F5D-4D70-94A9-13BFA05895E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406400" y="274320"/>
            <a:ext cx="75184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7B70B0AD-88A0-4447-978A-5AEC75953D08}" type="datetimeFigureOut">
              <a:rPr lang="tr-TR" smtClean="0"/>
              <a:t>30.04.2024</a:t>
            </a:fld>
            <a:endParaRPr lang="tr-TR"/>
          </a:p>
        </p:txBody>
      </p:sp>
      <p:sp>
        <p:nvSpPr>
          <p:cNvPr id="22" name="Slayt Numarası Yer Tutucusu 21"/>
          <p:cNvSpPr>
            <a:spLocks noGrp="1"/>
          </p:cNvSpPr>
          <p:nvPr>
            <p:ph type="sldNum" sz="quarter" idx="15"/>
          </p:nvPr>
        </p:nvSpPr>
        <p:spPr/>
        <p:txBody>
          <a:bodyPr rtlCol="0"/>
          <a:lstStyle/>
          <a:p>
            <a:fld id="{40D8AD3B-7F5D-4D70-94A9-13BFA05895E0}"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5518404" y="3124200"/>
            <a:ext cx="6309360" cy="6096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7B70B0AD-88A0-4447-978A-5AEC75953D08}" type="datetimeFigureOut">
              <a:rPr lang="tr-TR" smtClean="0"/>
              <a:t>30.04.2024</a:t>
            </a:fld>
            <a:endParaRPr lang="tr-TR"/>
          </a:p>
        </p:txBody>
      </p:sp>
      <p:sp>
        <p:nvSpPr>
          <p:cNvPr id="18" name="Slayt Numarası Yer Tutucusu 17"/>
          <p:cNvSpPr>
            <a:spLocks noGrp="1"/>
          </p:cNvSpPr>
          <p:nvPr>
            <p:ph type="sldNum" sz="quarter" idx="11"/>
          </p:nvPr>
        </p:nvSpPr>
        <p:spPr/>
        <p:txBody>
          <a:bodyPr rtlCol="0"/>
          <a:lstStyle/>
          <a:p>
            <a:fld id="{40D8AD3B-7F5D-4D70-94A9-13BFA05895E0}"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609600" y="274638"/>
            <a:ext cx="99568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7B70B0AD-88A0-4447-978A-5AEC75953D08}" type="datetimeFigureOut">
              <a:rPr lang="tr-TR" smtClean="0"/>
              <a:t>30.04.2024</a:t>
            </a:fld>
            <a:endParaRPr lang="tr-TR"/>
          </a:p>
        </p:txBody>
      </p:sp>
      <p:sp>
        <p:nvSpPr>
          <p:cNvPr id="3" name="Altbilgi Yer Tutucusu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40D8AD3B-7F5D-4D70-94A9-13BFA05895E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KARGIPINARI ANADOLU LİSESİ</a:t>
            </a:r>
            <a:endParaRPr lang="tr-TR" dirty="0"/>
          </a:p>
        </p:txBody>
      </p:sp>
      <p:sp>
        <p:nvSpPr>
          <p:cNvPr id="3" name="Alt Başlık 2"/>
          <p:cNvSpPr>
            <a:spLocks noGrp="1"/>
          </p:cNvSpPr>
          <p:nvPr>
            <p:ph type="subTitle" idx="1"/>
          </p:nvPr>
        </p:nvSpPr>
        <p:spPr/>
        <p:txBody>
          <a:bodyPr/>
          <a:lstStyle/>
          <a:p>
            <a:r>
              <a:rPr lang="tr-TR" dirty="0" smtClean="0"/>
              <a:t>PSİKOSOSYAL DESTEK PROGRAMI </a:t>
            </a:r>
          </a:p>
          <a:p>
            <a:r>
              <a:rPr lang="tr-TR" dirty="0" smtClean="0"/>
              <a:t>PSİKOLOJİK </a:t>
            </a:r>
            <a:r>
              <a:rPr lang="tr-TR" dirty="0" smtClean="0"/>
              <a:t>DANIŞMAN</a:t>
            </a:r>
            <a:endParaRPr lang="tr-TR" dirty="0"/>
          </a:p>
        </p:txBody>
      </p:sp>
    </p:spTree>
    <p:extLst>
      <p:ext uri="{BB962C8B-B14F-4D97-AF65-F5344CB8AC3E}">
        <p14:creationId xmlns:p14="http://schemas.microsoft.com/office/powerpoint/2010/main" val="4171596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838200" y="1319349"/>
            <a:ext cx="10515600" cy="4167051"/>
          </a:xfrm>
        </p:spPr>
        <p:txBody>
          <a:bodyPr/>
          <a:lstStyle/>
          <a:p>
            <a:r>
              <a:rPr lang="tr-TR" dirty="0"/>
              <a:t>Düşüncelerimiz, farkında olmadan belli şablonları izler. </a:t>
            </a:r>
            <a:r>
              <a:rPr lang="tr-TR" dirty="0" smtClean="0"/>
              <a:t>Bu şablonlar kendimiz ya da dünya ile ilgili yaşamımız boyunca kazandığımız düşüncelerdir. Ve </a:t>
            </a:r>
            <a:r>
              <a:rPr lang="tr-TR" dirty="0" smtClean="0"/>
              <a:t>olumsuz </a:t>
            </a:r>
            <a:r>
              <a:rPr lang="tr-TR" dirty="0" smtClean="0"/>
              <a:t>da olabilir olumlu da.</a:t>
            </a:r>
          </a:p>
          <a:p>
            <a:r>
              <a:rPr lang="tr-TR" dirty="0" err="1" smtClean="0"/>
              <a:t>Günboyu</a:t>
            </a:r>
            <a:r>
              <a:rPr lang="tr-TR" dirty="0" smtClean="0"/>
              <a:t> </a:t>
            </a:r>
            <a:r>
              <a:rPr lang="tr-TR" dirty="0"/>
              <a:t>zihninizde gerçekleşenleri analiz edin</a:t>
            </a:r>
            <a:r>
              <a:rPr lang="tr-TR" dirty="0" smtClean="0"/>
              <a:t>. </a:t>
            </a:r>
          </a:p>
          <a:p>
            <a:r>
              <a:rPr lang="tr-TR" dirty="0" smtClean="0"/>
              <a:t>Ne hissettiğimizi ve düşündüğümüzü kayıt altına almak farkındalığımızı arttıracağı gibi rahatlamaya da neden olacaktır.</a:t>
            </a:r>
          </a:p>
          <a:p>
            <a:r>
              <a:rPr lang="tr-TR" dirty="0"/>
              <a:t>Duygularınızın ardında yatan nedenleri anladığınızda, çözüm bulmak da kolaylaşacaktır. </a:t>
            </a:r>
            <a:endParaRPr lang="tr-TR" dirty="0" smtClean="0"/>
          </a:p>
          <a:p>
            <a:pPr marL="0" indent="0">
              <a:buNone/>
            </a:pPr>
            <a:endParaRPr lang="tr-TR" dirty="0"/>
          </a:p>
        </p:txBody>
      </p:sp>
    </p:spTree>
    <p:extLst>
      <p:ext uri="{BB962C8B-B14F-4D97-AF65-F5344CB8AC3E}">
        <p14:creationId xmlns:p14="http://schemas.microsoft.com/office/powerpoint/2010/main" val="3570205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838200" y="744583"/>
            <a:ext cx="10515600" cy="5432380"/>
          </a:xfrm>
        </p:spPr>
        <p:txBody>
          <a:bodyPr/>
          <a:lstStyle/>
          <a:p>
            <a:r>
              <a:rPr lang="tr-TR" dirty="0"/>
              <a:t>Duygularınızdan korkmayın. Onlara direnmeyin, kaçmayın ya da onları engellemeyin. </a:t>
            </a:r>
            <a:endParaRPr lang="tr-TR" dirty="0" smtClean="0"/>
          </a:p>
          <a:p>
            <a:pPr marL="0" indent="0">
              <a:buNone/>
            </a:pPr>
            <a:endParaRPr lang="tr-TR" dirty="0" smtClean="0"/>
          </a:p>
          <a:p>
            <a:r>
              <a:rPr lang="tr-TR" dirty="0" smtClean="0"/>
              <a:t>Duygularınızı </a:t>
            </a:r>
            <a:r>
              <a:rPr lang="tr-TR" dirty="0"/>
              <a:t>hoş karşılayın, yaşayın ve onları anlayın. Duygularımızla doğarız. Onlar iyi ya da kötü değildir. Sadece bizim bir parçamızdır.</a:t>
            </a:r>
          </a:p>
        </p:txBody>
      </p:sp>
    </p:spTree>
    <p:extLst>
      <p:ext uri="{BB962C8B-B14F-4D97-AF65-F5344CB8AC3E}">
        <p14:creationId xmlns:p14="http://schemas.microsoft.com/office/powerpoint/2010/main" val="4269757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9403080" cy="1110978"/>
          </a:xfrm>
        </p:spPr>
        <p:txBody>
          <a:bodyPr/>
          <a:lstStyle/>
          <a:p>
            <a:r>
              <a:rPr lang="tr-TR" dirty="0" smtClean="0"/>
              <a:t>2. </a:t>
            </a:r>
            <a:r>
              <a:rPr lang="tr-TR" b="1" dirty="0" smtClean="0"/>
              <a:t>Nefesle Rahatlama Teknikleri Kullan</a:t>
            </a:r>
            <a:endParaRPr lang="tr-TR" b="1" dirty="0"/>
          </a:p>
        </p:txBody>
      </p:sp>
      <p:sp>
        <p:nvSpPr>
          <p:cNvPr id="3" name="İçerik Yer Tutucusu 2"/>
          <p:cNvSpPr>
            <a:spLocks noGrp="1"/>
          </p:cNvSpPr>
          <p:nvPr>
            <p:ph sz="quarter" idx="1"/>
          </p:nvPr>
        </p:nvSpPr>
        <p:spPr/>
        <p:txBody>
          <a:bodyPr/>
          <a:lstStyle/>
          <a:p>
            <a:r>
              <a:rPr lang="tr-TR" dirty="0"/>
              <a:t>Zor bir duyguyla baş etmek için anında adımlar atmak yaygın bir başa çıkma stratejisidir. Nefes alabilmen gibi, kontrol edebileceğin başka bir şeye odaklanarak duygusal bir tepkiyle başa çıkabilirsin. </a:t>
            </a:r>
            <a:endParaRPr lang="tr-TR" dirty="0" smtClean="0"/>
          </a:p>
          <a:p>
            <a:r>
              <a:rPr lang="tr-TR" b="1" dirty="0"/>
              <a:t>Örneğin, </a:t>
            </a:r>
            <a:r>
              <a:rPr lang="tr-TR" dirty="0"/>
              <a:t>basit bir teknik söylersek; nefes alırken beşe kadar say, beş saniye tut ve sonra beşe kadar sayarak nefes ver. Nefesinin her anına </a:t>
            </a:r>
            <a:r>
              <a:rPr lang="tr-TR" dirty="0" smtClean="0"/>
              <a:t>odaklan</a:t>
            </a:r>
            <a:r>
              <a:rPr lang="tr-TR" dirty="0" smtClean="0"/>
              <a:t>. </a:t>
            </a:r>
          </a:p>
          <a:p>
            <a:r>
              <a:rPr lang="tr-TR" dirty="0" smtClean="0"/>
              <a:t>Nefese </a:t>
            </a:r>
            <a:r>
              <a:rPr lang="tr-TR" dirty="0"/>
              <a:t>odaklanmanın başka bir yolu da </a:t>
            </a:r>
            <a:r>
              <a:rPr lang="tr-TR" b="1" dirty="0"/>
              <a:t>sönmüş bir balon </a:t>
            </a:r>
            <a:r>
              <a:rPr lang="tr-TR" dirty="0"/>
              <a:t>kullanmaktır. Hava üfleyerek balonu şişir ve sönerken izle.</a:t>
            </a:r>
          </a:p>
        </p:txBody>
      </p:sp>
    </p:spTree>
    <p:extLst>
      <p:ext uri="{BB962C8B-B14F-4D97-AF65-F5344CB8AC3E}">
        <p14:creationId xmlns:p14="http://schemas.microsoft.com/office/powerpoint/2010/main" val="1763972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93412"/>
          </a:xfrm>
        </p:spPr>
        <p:txBody>
          <a:bodyPr/>
          <a:lstStyle/>
          <a:p>
            <a:r>
              <a:rPr lang="tr-TR" b="1" dirty="0" smtClean="0"/>
              <a:t>3.Kendini Yatıştırma Tekniği</a:t>
            </a:r>
            <a:endParaRPr lang="tr-TR" b="1" dirty="0"/>
          </a:p>
        </p:txBody>
      </p:sp>
      <p:sp>
        <p:nvSpPr>
          <p:cNvPr id="3" name="İçerik Yer Tutucusu 2"/>
          <p:cNvSpPr>
            <a:spLocks noGrp="1"/>
          </p:cNvSpPr>
          <p:nvPr>
            <p:ph sz="quarter" idx="1"/>
          </p:nvPr>
        </p:nvSpPr>
        <p:spPr/>
        <p:txBody>
          <a:bodyPr>
            <a:normAutofit/>
          </a:bodyPr>
          <a:lstStyle/>
          <a:p>
            <a:r>
              <a:rPr lang="tr-TR" dirty="0"/>
              <a:t>Kendini yatıştırıcı teknikler, zor bir duygudan başka bir duyguya dikkatini vermenin başka bir yoludur. </a:t>
            </a:r>
            <a:r>
              <a:rPr lang="tr-TR" b="1" dirty="0"/>
              <a:t>Beş duyu tekniğini </a:t>
            </a:r>
            <a:r>
              <a:rPr lang="tr-TR" dirty="0"/>
              <a:t>buna örnek verebiliriz ki bu zihnini geliştirmene yardımcı olur. Rahat bir pozisyonda otur ve nefesine odaklan. Daha sonra, beş duyunu tek tek hisset ve her birinin belirli duyumlarına birer dakika odaklan. Aşağıdakileri düşün</a:t>
            </a:r>
            <a:r>
              <a:rPr lang="tr-TR" dirty="0" smtClean="0"/>
              <a:t>:</a:t>
            </a:r>
          </a:p>
          <a:p>
            <a:r>
              <a:rPr lang="tr-TR" b="1" dirty="0"/>
              <a:t>İşitme:</a:t>
            </a:r>
            <a:r>
              <a:rPr lang="tr-TR" dirty="0"/>
              <a:t> Çevrendeki sesleri duyuyor musun? Geçip giden arabalar, konuşan insanlar, cıvıldayan kuşlar gibi dış seslere odaklan. Nefesin veya sindirim sistemin gibi iç seslere odaklan. Bir şeyler duymaya odaklanırken, daha önce fark etmediğin bir şeyi fark ettin mi?</a:t>
            </a:r>
          </a:p>
        </p:txBody>
      </p:sp>
    </p:spTree>
    <p:extLst>
      <p:ext uri="{BB962C8B-B14F-4D97-AF65-F5344CB8AC3E}">
        <p14:creationId xmlns:p14="http://schemas.microsoft.com/office/powerpoint/2010/main" val="98740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838200" y="457200"/>
            <a:ext cx="10515600" cy="5719763"/>
          </a:xfrm>
        </p:spPr>
        <p:txBody>
          <a:bodyPr>
            <a:normAutofit lnSpcReduction="10000"/>
          </a:bodyPr>
          <a:lstStyle/>
          <a:p>
            <a:endParaRPr lang="tr-TR" dirty="0" smtClean="0"/>
          </a:p>
          <a:p>
            <a:r>
              <a:rPr lang="tr-TR" b="1" dirty="0" smtClean="0"/>
              <a:t>Koklama</a:t>
            </a:r>
            <a:r>
              <a:rPr lang="tr-TR" b="1" dirty="0"/>
              <a:t>: </a:t>
            </a:r>
            <a:r>
              <a:rPr lang="tr-TR" dirty="0"/>
              <a:t>Ne kokuyor? Yakınında bir yiyecek var mı? Veya dışarıda çiçekler var mı? Yanında duran açık bir ders kitabının kağıt kokusu gibi daha önce almadığın kokuları fark edebilirsin. Gözlerini kapatmayı dene. Bazen bu, görsel dikkat dağıtıcıları azaltmaya yardımcı olur.</a:t>
            </a:r>
          </a:p>
          <a:p>
            <a:r>
              <a:rPr lang="tr-TR" b="1" dirty="0"/>
              <a:t>Görme: </a:t>
            </a:r>
            <a:r>
              <a:rPr lang="tr-TR" dirty="0"/>
              <a:t>Ne görüyorsun? Renkler, desenler, şekiller ve dokular gibi ayrıntılara dikkat et. Yaygın kullanılan nesnelerde daha önce fark etmediğin renk tonlarındaki çeşitliliğe bak</a:t>
            </a:r>
            <a:r>
              <a:rPr lang="tr-TR" dirty="0" smtClean="0"/>
              <a:t>.</a:t>
            </a:r>
          </a:p>
          <a:p>
            <a:r>
              <a:rPr lang="tr-TR" b="1" dirty="0"/>
              <a:t>Tatma:</a:t>
            </a:r>
            <a:r>
              <a:rPr lang="tr-TR" dirty="0"/>
              <a:t> Ne tadı alıyorsun? Ağzında yiyecek olmasa bile hâlâ tat alabilirsin. Ağzında bir önceki içecek veya yiyecekten kalan tadı hissettin mi? Dilini dişlerinde ve yanaklarının iç kısmında gezdir ve fark edilemeyen tatların farkına var.</a:t>
            </a:r>
          </a:p>
          <a:p>
            <a:r>
              <a:rPr lang="tr-TR" b="1" dirty="0"/>
              <a:t>Dokunma: </a:t>
            </a:r>
            <a:r>
              <a:rPr lang="tr-TR" dirty="0"/>
              <a:t>Oturduğun yerden kımıldama. Ne hissediyorsun? Cildine dokunan kıyafeti, sandalyeyi veya zemini hisset. Giysilerinin veya sandalyenin dokusunu parmaklarınla hisset ve buna odaklan.</a:t>
            </a:r>
          </a:p>
        </p:txBody>
      </p:sp>
    </p:spTree>
    <p:extLst>
      <p:ext uri="{BB962C8B-B14F-4D97-AF65-F5344CB8AC3E}">
        <p14:creationId xmlns:p14="http://schemas.microsoft.com/office/powerpoint/2010/main" val="1558404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 xmlns:a16="http://schemas.microsoft.com/office/drawing/2014/main" id="{236D679F-CF56-0A43-A63B-399CF427DC8E}"/>
              </a:ext>
            </a:extLst>
          </p:cNvPr>
          <p:cNvPicPr>
            <a:picLocks noChangeAspect="1"/>
          </p:cNvPicPr>
          <p:nvPr/>
        </p:nvPicPr>
        <p:blipFill rotWithShape="1">
          <a:blip r:embed="rId2"/>
          <a:srcRect b="9091"/>
          <a:stretch/>
        </p:blipFill>
        <p:spPr>
          <a:xfrm>
            <a:off x="2667000" y="735720"/>
            <a:ext cx="6858000" cy="5851346"/>
          </a:xfrm>
          <a:prstGeom prst="rect">
            <a:avLst/>
          </a:prstGeom>
        </p:spPr>
      </p:pic>
    </p:spTree>
    <p:extLst>
      <p:ext uri="{BB962C8B-B14F-4D97-AF65-F5344CB8AC3E}">
        <p14:creationId xmlns:p14="http://schemas.microsoft.com/office/powerpoint/2010/main" val="2904650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395857" cy="1058726"/>
          </a:xfrm>
        </p:spPr>
        <p:txBody>
          <a:bodyPr>
            <a:normAutofit/>
          </a:bodyPr>
          <a:lstStyle/>
          <a:p>
            <a:r>
              <a:rPr lang="tr-TR" b="1" dirty="0" smtClean="0"/>
              <a:t>4.Progresif </a:t>
            </a:r>
            <a:r>
              <a:rPr lang="tr-TR" b="1" dirty="0"/>
              <a:t>kas gevşetme tekniği (PKG) dene.</a:t>
            </a:r>
          </a:p>
        </p:txBody>
      </p:sp>
      <p:sp>
        <p:nvSpPr>
          <p:cNvPr id="3" name="İçerik Yer Tutucusu 2"/>
          <p:cNvSpPr>
            <a:spLocks noGrp="1"/>
          </p:cNvSpPr>
          <p:nvPr>
            <p:ph sz="quarter" idx="1"/>
          </p:nvPr>
        </p:nvSpPr>
        <p:spPr>
          <a:xfrm>
            <a:off x="838200" y="1528354"/>
            <a:ext cx="10515600" cy="4648609"/>
          </a:xfrm>
        </p:spPr>
        <p:txBody>
          <a:bodyPr/>
          <a:lstStyle/>
          <a:p>
            <a:r>
              <a:rPr lang="tr-TR" b="1" dirty="0" err="1"/>
              <a:t>Progresif</a:t>
            </a:r>
            <a:r>
              <a:rPr lang="tr-TR" b="1" dirty="0"/>
              <a:t> kas gevşetme</a:t>
            </a:r>
            <a:r>
              <a:rPr lang="tr-TR" dirty="0"/>
              <a:t>, farklı kas gruplarını kasıp gevşetmeye odaklanan bir başa çıkma becerisidir. </a:t>
            </a:r>
            <a:r>
              <a:rPr lang="tr-TR" dirty="0" smtClean="0"/>
              <a:t>Ayak </a:t>
            </a:r>
            <a:r>
              <a:rPr lang="tr-TR" dirty="0"/>
              <a:t>parmaklarınla başla ve sonra vücudundaki farklı kas gruplarını teker teker kasıp hissederek başına kadar devam et.</a:t>
            </a:r>
          </a:p>
          <a:p>
            <a:r>
              <a:rPr lang="tr-TR" dirty="0"/>
              <a:t>Her kas grubunu beş saniyeliğine ger ve sonra otuz saniyede yavaş yavaş gevşet.</a:t>
            </a:r>
          </a:p>
          <a:p>
            <a:r>
              <a:rPr lang="tr-TR" dirty="0"/>
              <a:t>Sürece yardımcı olmak için hayal gücünü kullanabilirsin. Örneğin, yüz kaslarına sıra geldiğinde, kasları gerebilmek için bir limon yediğini hayal et ve aynı kasları gevşetirken daha tatlı bir şeyler yediğini düşün.</a:t>
            </a:r>
          </a:p>
        </p:txBody>
      </p:sp>
    </p:spTree>
    <p:extLst>
      <p:ext uri="{BB962C8B-B14F-4D97-AF65-F5344CB8AC3E}">
        <p14:creationId xmlns:p14="http://schemas.microsoft.com/office/powerpoint/2010/main" val="3977690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FF64F83-1ECC-5844-B063-5CC70173414D}"/>
              </a:ext>
            </a:extLst>
          </p:cNvPr>
          <p:cNvSpPr>
            <a:spLocks noGrp="1"/>
          </p:cNvSpPr>
          <p:nvPr>
            <p:ph type="title"/>
          </p:nvPr>
        </p:nvSpPr>
        <p:spPr>
          <a:xfrm>
            <a:off x="1373579" y="609994"/>
            <a:ext cx="8610600" cy="1293028"/>
          </a:xfrm>
        </p:spPr>
        <p:txBody>
          <a:bodyPr/>
          <a:lstStyle/>
          <a:p>
            <a:pPr algn="ctr"/>
            <a:r>
              <a:rPr lang="tr-TR" dirty="0"/>
              <a:t>Regülasyon nefesi</a:t>
            </a:r>
          </a:p>
        </p:txBody>
      </p:sp>
      <p:sp>
        <p:nvSpPr>
          <p:cNvPr id="3" name="Metin kutusu 2">
            <a:extLst>
              <a:ext uri="{FF2B5EF4-FFF2-40B4-BE49-F238E27FC236}">
                <a16:creationId xmlns="" xmlns:a16="http://schemas.microsoft.com/office/drawing/2014/main" id="{016D2B27-C388-BA49-BD9B-0496C2852619}"/>
              </a:ext>
            </a:extLst>
          </p:cNvPr>
          <p:cNvSpPr txBox="1"/>
          <p:nvPr/>
        </p:nvSpPr>
        <p:spPr>
          <a:xfrm>
            <a:off x="771898" y="1903022"/>
            <a:ext cx="10200903" cy="4247317"/>
          </a:xfrm>
          <a:prstGeom prst="rect">
            <a:avLst/>
          </a:prstGeom>
          <a:noFill/>
        </p:spPr>
        <p:txBody>
          <a:bodyPr wrap="square" rtlCol="0">
            <a:spAutoFit/>
          </a:bodyPr>
          <a:lstStyle/>
          <a:p>
            <a:pPr marL="285750" indent="-285750">
              <a:lnSpc>
                <a:spcPct val="150000"/>
              </a:lnSpc>
              <a:buFont typeface="Wingdings" pitchFamily="2" charset="2"/>
              <a:buChar char="Ø"/>
            </a:pPr>
            <a:r>
              <a:rPr lang="tr-TR" dirty="0">
                <a:latin typeface="Times New Roman" panose="02020603050405020304" pitchFamily="18" charset="0"/>
                <a:cs typeface="Times New Roman" panose="02020603050405020304" pitchFamily="18" charset="0"/>
              </a:rPr>
              <a:t>Nefesinizin bu egzersize başlarken olan halini fark edin. Bu anı bir referans noktası olarak belirleyin.</a:t>
            </a:r>
          </a:p>
          <a:p>
            <a:pPr marL="285750" indent="-285750">
              <a:lnSpc>
                <a:spcPct val="150000"/>
              </a:lnSpc>
              <a:buFont typeface="Wingdings" pitchFamily="2" charset="2"/>
              <a:buChar char="Ø"/>
            </a:pPr>
            <a:r>
              <a:rPr lang="tr-TR" dirty="0">
                <a:latin typeface="Times New Roman" panose="02020603050405020304" pitchFamily="18" charset="0"/>
                <a:cs typeface="Times New Roman" panose="02020603050405020304" pitchFamily="18" charset="0"/>
              </a:rPr>
              <a:t>Ritmini, alanını, hızını, hareketini, hissini fark edin.</a:t>
            </a:r>
          </a:p>
          <a:p>
            <a:pPr marL="285750" indent="-285750">
              <a:lnSpc>
                <a:spcPct val="150000"/>
              </a:lnSpc>
              <a:buFont typeface="Wingdings" pitchFamily="2" charset="2"/>
              <a:buChar char="Ø"/>
            </a:pPr>
            <a:r>
              <a:rPr lang="tr-TR" dirty="0">
                <a:latin typeface="Times New Roman" panose="02020603050405020304" pitchFamily="18" charset="0"/>
                <a:cs typeface="Times New Roman" panose="02020603050405020304" pitchFamily="18" charset="0"/>
              </a:rPr>
              <a:t>Şimdi, elinizi göğüs kafesinizin üstüne yerleştirin. Elinizin hareket edip etmediğini ne kadar hareket ettiğini keşfedin. Eğer varsa hareket yönünü ve şeklini far edin. Eğer yoksa o da tamam.</a:t>
            </a:r>
          </a:p>
          <a:p>
            <a:pPr marL="285750" indent="-285750">
              <a:lnSpc>
                <a:spcPct val="150000"/>
              </a:lnSpc>
              <a:buFont typeface="Wingdings" pitchFamily="2" charset="2"/>
              <a:buChar char="Ø"/>
            </a:pPr>
            <a:r>
              <a:rPr lang="tr-TR" dirty="0">
                <a:latin typeface="Times New Roman" panose="02020603050405020304" pitchFamily="18" charset="0"/>
                <a:cs typeface="Times New Roman" panose="02020603050405020304" pitchFamily="18" charset="0"/>
              </a:rPr>
              <a:t>Nefesinizi verirken çok hafifçe (%5 veya %10 kuvvetle) göğüs kafesinize baskı yapın. Nefes alırken baskıyı kaldırın. Böylelikle bedeninizin doğal nefesiniz ile hareketini takip ediyor ya da hatırlıyorsunuz.</a:t>
            </a:r>
          </a:p>
          <a:p>
            <a:pPr marL="285750" indent="-285750">
              <a:lnSpc>
                <a:spcPct val="150000"/>
              </a:lnSpc>
              <a:buFont typeface="Wingdings" pitchFamily="2" charset="2"/>
              <a:buChar char="Ø"/>
            </a:pPr>
            <a:r>
              <a:rPr lang="tr-TR" dirty="0">
                <a:latin typeface="Times New Roman" panose="02020603050405020304" pitchFamily="18" charset="0"/>
                <a:cs typeface="Times New Roman" panose="02020603050405020304" pitchFamily="18" charset="0"/>
              </a:rPr>
              <a:t>Rahat hissettiğiniz sürece bunu birkaç kez daha tekrarlayın. Sonrasında egzersize başlarken belirlediğiniz referans noktanızla şimdiki nefesiniz arasındaki değişimi ve bütün bedeninizin bu değişimi nasıl deneyimlediğini fark edin. </a:t>
            </a:r>
          </a:p>
          <a:p>
            <a:pPr marL="285750" indent="-285750">
              <a:lnSpc>
                <a:spcPct val="150000"/>
              </a:lnSpc>
              <a:buFont typeface="Wingdings" pitchFamily="2" charset="2"/>
              <a:buChar char="Ø"/>
            </a:pPr>
            <a:r>
              <a:rPr lang="tr-TR" dirty="0">
                <a:latin typeface="Times New Roman" panose="02020603050405020304" pitchFamily="18" charset="0"/>
                <a:cs typeface="Times New Roman" panose="02020603050405020304" pitchFamily="18" charset="0"/>
              </a:rPr>
              <a:t>Nefes almanın keyfine varın…</a:t>
            </a:r>
          </a:p>
        </p:txBody>
      </p:sp>
    </p:spTree>
    <p:extLst>
      <p:ext uri="{BB962C8B-B14F-4D97-AF65-F5344CB8AC3E}">
        <p14:creationId xmlns:p14="http://schemas.microsoft.com/office/powerpoint/2010/main" val="1989663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017034" cy="1084852"/>
          </a:xfrm>
        </p:spPr>
        <p:txBody>
          <a:bodyPr>
            <a:normAutofit/>
          </a:bodyPr>
          <a:lstStyle/>
          <a:p>
            <a:r>
              <a:rPr lang="tr-TR" dirty="0" smtClean="0"/>
              <a:t>5. </a:t>
            </a:r>
            <a:r>
              <a:rPr lang="es-ES" b="1" dirty="0" smtClean="0"/>
              <a:t>Meditasyon </a:t>
            </a:r>
            <a:r>
              <a:rPr lang="es-ES" b="1" dirty="0"/>
              <a:t>yapmayı veya dua etmeyi dene.</a:t>
            </a:r>
            <a:endParaRPr lang="tr-TR" b="1" dirty="0"/>
          </a:p>
        </p:txBody>
      </p:sp>
      <p:sp>
        <p:nvSpPr>
          <p:cNvPr id="3" name="İçerik Yer Tutucusu 2"/>
          <p:cNvSpPr>
            <a:spLocks noGrp="1"/>
          </p:cNvSpPr>
          <p:nvPr>
            <p:ph sz="quarter" idx="1"/>
          </p:nvPr>
        </p:nvSpPr>
        <p:spPr/>
        <p:txBody>
          <a:bodyPr/>
          <a:lstStyle/>
          <a:p>
            <a:r>
              <a:rPr lang="tr-TR" b="1" dirty="0"/>
              <a:t>Meditasyonun </a:t>
            </a:r>
            <a:r>
              <a:rPr lang="tr-TR" b="1" dirty="0" smtClean="0"/>
              <a:t>h</a:t>
            </a:r>
            <a:r>
              <a:rPr lang="tr-TR" dirty="0" smtClean="0"/>
              <a:t>oşa giden</a:t>
            </a:r>
            <a:r>
              <a:rPr lang="tr-TR" dirty="0" smtClean="0"/>
              <a:t> </a:t>
            </a:r>
            <a:r>
              <a:rPr lang="tr-TR" dirty="0"/>
              <a:t>duyguları, memnuniyeti, sağlığı ve mutluluğu arttırdığı </a:t>
            </a:r>
            <a:r>
              <a:rPr lang="tr-TR" dirty="0" smtClean="0"/>
              <a:t>göstermiştir</a:t>
            </a:r>
            <a:r>
              <a:rPr lang="tr-TR" dirty="0"/>
              <a:t>. Ayrıca </a:t>
            </a:r>
            <a:r>
              <a:rPr lang="tr-TR" dirty="0" err="1"/>
              <a:t>anksiyete</a:t>
            </a:r>
            <a:r>
              <a:rPr lang="tr-TR" dirty="0"/>
              <a:t>, stres ve depresyonu azaltır</a:t>
            </a:r>
            <a:r>
              <a:rPr lang="tr-TR" dirty="0" smtClean="0"/>
              <a:t>. </a:t>
            </a:r>
            <a:r>
              <a:rPr lang="tr-TR" dirty="0"/>
              <a:t>Birçok farklı meditasyon türü vardır, ancak tüm meditasyonların amacı zihni sakinleştirmektir.</a:t>
            </a:r>
          </a:p>
          <a:p>
            <a:r>
              <a:rPr lang="tr-TR" dirty="0"/>
              <a:t>Örneğin, rahat bir pozisyonda başla. Tek bir şeye odaklan - mum alevi, tekrarlanan bir dua sözcüğü ya da tespih üzerindeki boncukları sayma gibi. Odaklandığın zaman, zihnin dağılacak. </a:t>
            </a:r>
            <a:r>
              <a:rPr lang="tr-TR" dirty="0" smtClean="0"/>
              <a:t>İlk </a:t>
            </a:r>
            <a:r>
              <a:rPr lang="tr-TR" dirty="0"/>
              <a:t>başta sadece birkaç dakika odaklanabiliyorsan hayal kırıklığına uğrama.</a:t>
            </a:r>
          </a:p>
        </p:txBody>
      </p:sp>
    </p:spTree>
    <p:extLst>
      <p:ext uri="{BB962C8B-B14F-4D97-AF65-F5344CB8AC3E}">
        <p14:creationId xmlns:p14="http://schemas.microsoft.com/office/powerpoint/2010/main" val="1563184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226040" cy="901972"/>
          </a:xfrm>
        </p:spPr>
        <p:txBody>
          <a:bodyPr/>
          <a:lstStyle/>
          <a:p>
            <a:r>
              <a:rPr lang="tr-TR" dirty="0" smtClean="0"/>
              <a:t>6. </a:t>
            </a:r>
            <a:r>
              <a:rPr lang="tr-TR" b="1" dirty="0" smtClean="0"/>
              <a:t>Hayal Kur</a:t>
            </a:r>
            <a:endParaRPr lang="tr-TR" b="1" dirty="0"/>
          </a:p>
        </p:txBody>
      </p:sp>
      <p:sp>
        <p:nvSpPr>
          <p:cNvPr id="3" name="İçerik Yer Tutucusu 2"/>
          <p:cNvSpPr>
            <a:spLocks noGrp="1"/>
          </p:cNvSpPr>
          <p:nvPr>
            <p:ph sz="quarter" idx="1"/>
          </p:nvPr>
        </p:nvSpPr>
        <p:spPr/>
        <p:txBody>
          <a:bodyPr>
            <a:normAutofit/>
          </a:bodyPr>
          <a:lstStyle/>
          <a:p>
            <a:r>
              <a:rPr lang="tr-TR" dirty="0"/>
              <a:t>Olumsuz düşüncelerini olumlu hayallerle değiştirirsen, daha kolay atabilirsin. Bunu yapman, özellikle zor bir duygusal etkisi olan bir anıya yapışmışsan sana yardımcı olabilir. </a:t>
            </a:r>
            <a:r>
              <a:rPr lang="tr-TR" dirty="0" smtClean="0"/>
              <a:t>Pozitif </a:t>
            </a:r>
            <a:r>
              <a:rPr lang="tr-TR" dirty="0"/>
              <a:t>veya huzurlu bir görsel veya zihinsel bir resim ile başla. Bir anı ya da bir yer olabilir. Kendini sakin ve mutlu hissetmeni sağlayan bir yer/ zaman/olay düşün. </a:t>
            </a:r>
          </a:p>
          <a:p>
            <a:r>
              <a:rPr lang="tr-TR" dirty="0"/>
              <a:t>Bu anının veya yerin tüm detaylarını hatırlamaya çalış. Her beş duyunu da o pozitif yere yerleştirmeye odaklan. Nasıl bir ses vardı? Nasıl kokuyordu? Nasıl hissettiriyordu? </a:t>
            </a:r>
          </a:p>
          <a:p>
            <a:r>
              <a:rPr lang="tr-TR" dirty="0"/>
              <a:t>Bazı insanlar, olumlu bir anı hatırlatması için cüzdanlarında bir resim taşımayı yararlı bulurlar</a:t>
            </a:r>
            <a:r>
              <a:rPr lang="tr-TR" dirty="0" smtClean="0"/>
              <a:t>.</a:t>
            </a:r>
            <a:endParaRPr lang="tr-TR" dirty="0"/>
          </a:p>
        </p:txBody>
      </p:sp>
    </p:spTree>
    <p:extLst>
      <p:ext uri="{BB962C8B-B14F-4D97-AF65-F5344CB8AC3E}">
        <p14:creationId xmlns:p14="http://schemas.microsoft.com/office/powerpoint/2010/main" val="249213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DUYGU nedir?</a:t>
            </a:r>
            <a:endParaRPr lang="tr-TR" dirty="0"/>
          </a:p>
        </p:txBody>
      </p:sp>
      <p:sp>
        <p:nvSpPr>
          <p:cNvPr id="3" name="İçerik Yer Tutucusu 2"/>
          <p:cNvSpPr>
            <a:spLocks noGrp="1"/>
          </p:cNvSpPr>
          <p:nvPr>
            <p:ph idx="1"/>
          </p:nvPr>
        </p:nvSpPr>
        <p:spPr/>
        <p:txBody>
          <a:bodyPr>
            <a:normAutofit/>
          </a:bodyPr>
          <a:lstStyle/>
          <a:p>
            <a:pPr marL="342900" indent="-342900">
              <a:buFont typeface="Arial" pitchFamily="34" charset="0"/>
              <a:buChar char="•"/>
            </a:pPr>
            <a:r>
              <a:rPr lang="tr-TR" dirty="0"/>
              <a:t>Duygular direk olarak insanın neyi, nasıl </a:t>
            </a:r>
            <a:r>
              <a:rPr lang="tr-TR" b="1" dirty="0"/>
              <a:t>algılayacağını</a:t>
            </a:r>
            <a:r>
              <a:rPr lang="tr-TR" dirty="0"/>
              <a:t>, bilgiyi ne hızla işleyeceğini, bir durum, olay karşısında ne </a:t>
            </a:r>
            <a:r>
              <a:rPr lang="tr-TR" b="1" dirty="0"/>
              <a:t>düşüneceğini</a:t>
            </a:r>
            <a:r>
              <a:rPr lang="tr-TR" dirty="0"/>
              <a:t> ve nasıl </a:t>
            </a:r>
            <a:r>
              <a:rPr lang="tr-TR" b="1" dirty="0"/>
              <a:t>tepki </a:t>
            </a:r>
            <a:r>
              <a:rPr lang="tr-TR" dirty="0"/>
              <a:t>vereceğini etkileyen temel oluşumlardır.</a:t>
            </a:r>
          </a:p>
          <a:p>
            <a:endParaRPr lang="tr-TR" u="sng" dirty="0">
              <a:solidFill>
                <a:srgbClr val="FFFF00"/>
              </a:solidFill>
            </a:endParaRPr>
          </a:p>
          <a:p>
            <a:r>
              <a:rPr lang="tr-TR" dirty="0"/>
              <a:t>• Birine veya bir şeye yöneltilen güçlü hisler.</a:t>
            </a:r>
          </a:p>
          <a:p>
            <a:endParaRPr lang="tr-TR" dirty="0"/>
          </a:p>
          <a:p>
            <a:r>
              <a:rPr lang="tr-TR" dirty="0"/>
              <a:t>• Sosyal bağlantının temeli olup bize</a:t>
            </a:r>
          </a:p>
          <a:p>
            <a:r>
              <a:rPr lang="tr-TR" dirty="0"/>
              <a:t>sürekli sosyal bağlarımızla ilgili sinyaller verir.</a:t>
            </a:r>
          </a:p>
          <a:p>
            <a:pPr marL="0" indent="0">
              <a:buNone/>
            </a:pPr>
            <a:endParaRPr lang="tr-TR" dirty="0"/>
          </a:p>
        </p:txBody>
      </p:sp>
    </p:spTree>
    <p:extLst>
      <p:ext uri="{BB962C8B-B14F-4D97-AF65-F5344CB8AC3E}">
        <p14:creationId xmlns:p14="http://schemas.microsoft.com/office/powerpoint/2010/main" val="2938344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3838" y="2825198"/>
            <a:ext cx="2599364" cy="3720038"/>
          </a:xfrm>
        </p:spPr>
        <p:txBody>
          <a:bodyPr/>
          <a:lstStyle/>
          <a:p>
            <a:r>
              <a:rPr lang="tr-TR" sz="2800" dirty="0"/>
              <a:t>DUYGU</a:t>
            </a:r>
            <a:br>
              <a:rPr lang="tr-TR" sz="2800" dirty="0"/>
            </a:br>
            <a:r>
              <a:rPr lang="tr-TR" sz="2800" dirty="0"/>
              <a:t/>
            </a:r>
            <a:br>
              <a:rPr lang="tr-TR" sz="2800" dirty="0"/>
            </a:br>
            <a:r>
              <a:rPr lang="tr-TR" sz="2800" dirty="0"/>
              <a:t>FARKINDALIĞI </a:t>
            </a:r>
            <a:br>
              <a:rPr lang="tr-TR" sz="2800" dirty="0"/>
            </a:br>
            <a:r>
              <a:rPr lang="tr-TR" sz="2800" dirty="0"/>
              <a:t/>
            </a:r>
            <a:br>
              <a:rPr lang="tr-TR" sz="2800" dirty="0"/>
            </a:br>
            <a:r>
              <a:rPr lang="tr-TR" sz="2800" dirty="0"/>
              <a:t>ÇALIŞMA </a:t>
            </a:r>
            <a:br>
              <a:rPr lang="tr-TR" sz="2800" dirty="0"/>
            </a:br>
            <a:r>
              <a:rPr lang="tr-TR" sz="2800" dirty="0"/>
              <a:t/>
            </a:r>
            <a:br>
              <a:rPr lang="tr-TR" sz="2800" dirty="0"/>
            </a:br>
            <a:r>
              <a:rPr lang="tr-TR" sz="2800" dirty="0"/>
              <a:t>FORMU</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2" y="282524"/>
            <a:ext cx="4700789" cy="6262712"/>
          </a:xfrm>
          <a:prstGeom prst="rect">
            <a:avLst/>
          </a:prstGeom>
        </p:spPr>
      </p:pic>
      <p:sp>
        <p:nvSpPr>
          <p:cNvPr id="5" name="Metin kutusu 4"/>
          <p:cNvSpPr txBox="1"/>
          <p:nvPr/>
        </p:nvSpPr>
        <p:spPr>
          <a:xfrm>
            <a:off x="7740203" y="3388122"/>
            <a:ext cx="4314424" cy="3416320"/>
          </a:xfrm>
          <a:prstGeom prst="rect">
            <a:avLst/>
          </a:prstGeom>
          <a:noFill/>
        </p:spPr>
        <p:txBody>
          <a:bodyPr wrap="square" rtlCol="0">
            <a:spAutoFit/>
          </a:bodyPr>
          <a:lstStyle/>
          <a:p>
            <a:r>
              <a:rPr lang="tr-TR" b="1" dirty="0"/>
              <a:t>Altı adımda duyguları sorgulama tekniği</a:t>
            </a:r>
            <a:r>
              <a:rPr lang="tr-TR" dirty="0"/>
              <a:t>:</a:t>
            </a:r>
          </a:p>
          <a:p>
            <a:endParaRPr lang="tr-TR" dirty="0"/>
          </a:p>
          <a:p>
            <a:r>
              <a:rPr lang="tr-TR" dirty="0"/>
              <a:t>1-Ne meydana geldi?</a:t>
            </a:r>
          </a:p>
          <a:p>
            <a:r>
              <a:rPr lang="tr-TR" dirty="0"/>
              <a:t>2-Bu durum niye meydana geldi?</a:t>
            </a:r>
          </a:p>
          <a:p>
            <a:r>
              <a:rPr lang="tr-TR" dirty="0"/>
              <a:t>3-Bana ne hissettirdi?</a:t>
            </a:r>
          </a:p>
          <a:p>
            <a:r>
              <a:rPr lang="tr-TR" dirty="0"/>
              <a:t>4-Bu hisler sonucu ne yapmak istedim?</a:t>
            </a:r>
          </a:p>
          <a:p>
            <a:r>
              <a:rPr lang="tr-TR" dirty="0"/>
              <a:t>5-Tepkim ne oldu?</a:t>
            </a:r>
          </a:p>
          <a:p>
            <a:r>
              <a:rPr lang="tr-TR" dirty="0"/>
              <a:t>6-Duygularım ve eylemlerim olay sonrasında beni nasıl etkiledi?</a:t>
            </a:r>
          </a:p>
          <a:p>
            <a:endParaRPr lang="tr-TR" dirty="0"/>
          </a:p>
        </p:txBody>
      </p:sp>
    </p:spTree>
    <p:extLst>
      <p:ext uri="{BB962C8B-B14F-4D97-AF65-F5344CB8AC3E}">
        <p14:creationId xmlns:p14="http://schemas.microsoft.com/office/powerpoint/2010/main" val="268373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147663" cy="967286"/>
          </a:xfrm>
        </p:spPr>
        <p:txBody>
          <a:bodyPr/>
          <a:lstStyle/>
          <a:p>
            <a:r>
              <a:rPr lang="tr-TR" dirty="0" smtClean="0"/>
              <a:t>7. </a:t>
            </a:r>
            <a:r>
              <a:rPr lang="tr-TR" b="1" dirty="0" smtClean="0"/>
              <a:t>Bir arkadaşınla konuş</a:t>
            </a:r>
            <a:endParaRPr lang="tr-TR" b="1" dirty="0"/>
          </a:p>
        </p:txBody>
      </p:sp>
      <p:sp>
        <p:nvSpPr>
          <p:cNvPr id="3" name="İçerik Yer Tutucusu 2"/>
          <p:cNvSpPr>
            <a:spLocks noGrp="1"/>
          </p:cNvSpPr>
          <p:nvPr>
            <p:ph sz="quarter" idx="1"/>
          </p:nvPr>
        </p:nvSpPr>
        <p:spPr/>
        <p:txBody>
          <a:bodyPr/>
          <a:lstStyle/>
          <a:p>
            <a:r>
              <a:rPr lang="tr-TR" dirty="0"/>
              <a:t>Hüzünlü veya acı verici duygularla yalnız kalmak, o duyguları sabitleyeceğin bir yankı odası yaratmaktan başka bir işe yaramaz. Sosyal çevrende iyi bir arkadaşın varsa, hemen ona ulaş</a:t>
            </a:r>
            <a:r>
              <a:rPr lang="tr-TR" dirty="0" smtClean="0"/>
              <a:t>.</a:t>
            </a:r>
          </a:p>
          <a:p>
            <a:r>
              <a:rPr lang="tr-TR" dirty="0" smtClean="0"/>
              <a:t> </a:t>
            </a:r>
            <a:r>
              <a:rPr lang="tr-TR" dirty="0"/>
              <a:t>Duygular - mutluluk dâhil olmak üzere - bulaşıcıdır</a:t>
            </a:r>
            <a:r>
              <a:rPr lang="tr-TR" dirty="0" smtClean="0"/>
              <a:t>. </a:t>
            </a:r>
            <a:endParaRPr lang="tr-TR" dirty="0" smtClean="0"/>
          </a:p>
          <a:p>
            <a:r>
              <a:rPr lang="tr-TR" dirty="0" smtClean="0"/>
              <a:t>Pozitif </a:t>
            </a:r>
            <a:r>
              <a:rPr lang="tr-TR" dirty="0"/>
              <a:t>arkadaşlarından biriyle zaman </a:t>
            </a:r>
            <a:r>
              <a:rPr lang="tr-TR" dirty="0" smtClean="0"/>
              <a:t>geçirmek, konuşmak rahatlamak </a:t>
            </a:r>
            <a:r>
              <a:rPr lang="tr-TR" dirty="0"/>
              <a:t>için ihtiyacın olan şey olabilir.</a:t>
            </a:r>
          </a:p>
        </p:txBody>
      </p:sp>
    </p:spTree>
    <p:extLst>
      <p:ext uri="{BB962C8B-B14F-4D97-AF65-F5344CB8AC3E}">
        <p14:creationId xmlns:p14="http://schemas.microsoft.com/office/powerpoint/2010/main" val="4037570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8. </a:t>
            </a:r>
            <a:r>
              <a:rPr lang="tr-TR" b="1" dirty="0" smtClean="0"/>
              <a:t>Günlük tutmak</a:t>
            </a:r>
            <a:endParaRPr lang="tr-TR" b="1" dirty="0"/>
          </a:p>
        </p:txBody>
      </p:sp>
      <p:sp>
        <p:nvSpPr>
          <p:cNvPr id="3" name="İçerik Yer Tutucusu 2"/>
          <p:cNvSpPr>
            <a:spLocks noGrp="1"/>
          </p:cNvSpPr>
          <p:nvPr>
            <p:ph sz="quarter" idx="1"/>
          </p:nvPr>
        </p:nvSpPr>
        <p:spPr/>
        <p:txBody>
          <a:bodyPr/>
          <a:lstStyle/>
          <a:p>
            <a:r>
              <a:rPr lang="tr-TR" dirty="0"/>
              <a:t>Pek çok kişi, zor duyguları açıklığa kavuşturmak ve kabullenmek için günlüğe yazmayı faydalı buluyor</a:t>
            </a:r>
            <a:r>
              <a:rPr lang="tr-TR" dirty="0" smtClean="0"/>
              <a:t>. </a:t>
            </a:r>
            <a:r>
              <a:rPr lang="tr-TR" dirty="0"/>
              <a:t>Bazen bir duygudaki zorluk sadece onu ifade edemediğini hissetmektir. </a:t>
            </a:r>
            <a:endParaRPr lang="tr-TR" dirty="0" smtClean="0"/>
          </a:p>
          <a:p>
            <a:r>
              <a:rPr lang="tr-TR" dirty="0" smtClean="0"/>
              <a:t>Bu </a:t>
            </a:r>
            <a:r>
              <a:rPr lang="tr-TR" dirty="0"/>
              <a:t>duygunun nasıl oluştuğunu, hissettiklerini ve duygunun süresini ve şiddetini yaz. Bu düşünceleri kaydederek bile, duyguyu kabullenmeye başlarsın.</a:t>
            </a:r>
          </a:p>
        </p:txBody>
      </p:sp>
    </p:spTree>
    <p:extLst>
      <p:ext uri="{BB962C8B-B14F-4D97-AF65-F5344CB8AC3E}">
        <p14:creationId xmlns:p14="http://schemas.microsoft.com/office/powerpoint/2010/main" val="3207869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9873343" cy="928098"/>
          </a:xfrm>
        </p:spPr>
        <p:txBody>
          <a:bodyPr/>
          <a:lstStyle/>
          <a:p>
            <a:r>
              <a:rPr lang="tr-TR" b="1" dirty="0" smtClean="0"/>
              <a:t>9.Olumsuz </a:t>
            </a:r>
            <a:r>
              <a:rPr lang="tr-TR" b="1" dirty="0"/>
              <a:t>düşüncelerine meydan oku</a:t>
            </a:r>
          </a:p>
        </p:txBody>
      </p:sp>
      <p:sp>
        <p:nvSpPr>
          <p:cNvPr id="3" name="İçerik Yer Tutucusu 2"/>
          <p:cNvSpPr>
            <a:spLocks noGrp="1"/>
          </p:cNvSpPr>
          <p:nvPr>
            <p:ph sz="quarter" idx="1"/>
          </p:nvPr>
        </p:nvSpPr>
        <p:spPr>
          <a:xfrm>
            <a:off x="838200" y="1567543"/>
            <a:ext cx="10515600" cy="4609420"/>
          </a:xfrm>
        </p:spPr>
        <p:txBody>
          <a:bodyPr>
            <a:normAutofit/>
          </a:bodyPr>
          <a:lstStyle/>
          <a:p>
            <a:r>
              <a:rPr lang="tr-TR" dirty="0"/>
              <a:t>İnsanlar zorlu duygulardan ötürü umutsuzluk eğilimi gösterirler ve hemen doğru olmayan duygu etrafında olumsuz düşüncelere kapılırlar. Bu düşünceleri izole ederek ve sorgulayarak, çoğu zaman zorlu duygulara eşlik eden olumsuz düşünce tepkilerini </a:t>
            </a:r>
            <a:r>
              <a:rPr lang="tr-TR" b="1" dirty="0"/>
              <a:t>filtreleyebilirsin.</a:t>
            </a:r>
            <a:r>
              <a:rPr lang="tr-TR" dirty="0"/>
              <a:t> Kendi düşüncelerine meydan okuma ve düzeltme süreci zaman ve sabır gerektirebilir. Kendine şunları sorarak </a:t>
            </a:r>
            <a:r>
              <a:rPr lang="tr-TR" dirty="0" smtClean="0"/>
              <a:t>başla;</a:t>
            </a:r>
            <a:endParaRPr lang="tr-TR" dirty="0"/>
          </a:p>
          <a:p>
            <a:r>
              <a:rPr lang="tr-TR" dirty="0"/>
              <a:t>Bu </a:t>
            </a:r>
            <a:r>
              <a:rPr lang="tr-TR" b="1" dirty="0"/>
              <a:t>düşünce </a:t>
            </a:r>
            <a:r>
              <a:rPr lang="tr-TR" dirty="0"/>
              <a:t>doğru mu?</a:t>
            </a:r>
          </a:p>
          <a:p>
            <a:r>
              <a:rPr lang="tr-TR" dirty="0"/>
              <a:t>Doğru olduğunu düşünüyorsan, bunu destekleyen gerçekler neler?</a:t>
            </a:r>
          </a:p>
          <a:p>
            <a:r>
              <a:rPr lang="tr-TR" dirty="0"/>
              <a:t>Olumsuz düşünceye karşı </a:t>
            </a:r>
            <a:r>
              <a:rPr lang="tr-TR" b="1" dirty="0"/>
              <a:t>tepkilerin </a:t>
            </a:r>
            <a:r>
              <a:rPr lang="tr-TR" dirty="0"/>
              <a:t>neler?</a:t>
            </a:r>
          </a:p>
          <a:p>
            <a:r>
              <a:rPr lang="tr-TR" dirty="0"/>
              <a:t>Bu düşüncelerin olmasaydı, davranışlarında veya eylemlerinde ne gibi bir etki yaşardın?</a:t>
            </a:r>
          </a:p>
        </p:txBody>
      </p:sp>
    </p:spTree>
    <p:extLst>
      <p:ext uri="{BB962C8B-B14F-4D97-AF65-F5344CB8AC3E}">
        <p14:creationId xmlns:p14="http://schemas.microsoft.com/office/powerpoint/2010/main" val="4281971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9977846" cy="1163229"/>
          </a:xfrm>
        </p:spPr>
        <p:txBody>
          <a:bodyPr/>
          <a:lstStyle/>
          <a:p>
            <a:r>
              <a:rPr lang="tr-TR" dirty="0"/>
              <a:t>10. </a:t>
            </a:r>
            <a:r>
              <a:rPr lang="tr-TR" b="1" dirty="0"/>
              <a:t>Düşünce durdurma tekniklerini </a:t>
            </a:r>
            <a:r>
              <a:rPr lang="tr-TR" b="1" dirty="0" smtClean="0"/>
              <a:t>kullan</a:t>
            </a:r>
            <a:endParaRPr lang="tr-TR" b="1" dirty="0"/>
          </a:p>
        </p:txBody>
      </p:sp>
      <p:sp>
        <p:nvSpPr>
          <p:cNvPr id="3" name="İçerik Yer Tutucusu 2"/>
          <p:cNvSpPr>
            <a:spLocks noGrp="1"/>
          </p:cNvSpPr>
          <p:nvPr>
            <p:ph sz="quarter" idx="1"/>
          </p:nvPr>
        </p:nvSpPr>
        <p:spPr/>
        <p:txBody>
          <a:bodyPr/>
          <a:lstStyle/>
          <a:p>
            <a:r>
              <a:rPr lang="tr-TR" dirty="0"/>
              <a:t>Olumsuz düşüncelerini nasıl sorgulayacağını öğrendikten sonra, bunlarla ilişkili kalıpları da tanımaya başlayabilirsin. Bunu yapmak, olumsuz düşünme döngüsünü kolayca durdurmanı ve daha olumlu ya da üretken düşünceyle değiştirmeni sağlayacaktır</a:t>
            </a:r>
            <a:r>
              <a:rPr lang="tr-TR" dirty="0" smtClean="0"/>
              <a:t>.</a:t>
            </a:r>
            <a:endParaRPr lang="tr-TR" dirty="0"/>
          </a:p>
          <a:p>
            <a:r>
              <a:rPr lang="tr-TR" dirty="0"/>
              <a:t>Sözlü bir durdurma ile (örneğin, kendine gel diyerek) ve hatta somut bir ipucu ile(negatif düşünceyi fark ettiğinde bileğindeki lastik banda bakmak gibi) başlayabilirsin. Bunlar, olumsuz düşüncenin gerçekleşmekte olduğunu fark ederek onu durdurmaya yardımcı olur.</a:t>
            </a:r>
          </a:p>
        </p:txBody>
      </p:sp>
    </p:spTree>
    <p:extLst>
      <p:ext uri="{BB962C8B-B14F-4D97-AF65-F5344CB8AC3E}">
        <p14:creationId xmlns:p14="http://schemas.microsoft.com/office/powerpoint/2010/main" val="62782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212977" cy="1097915"/>
          </a:xfrm>
        </p:spPr>
        <p:txBody>
          <a:bodyPr/>
          <a:lstStyle/>
          <a:p>
            <a:r>
              <a:rPr lang="tr-TR" b="1" dirty="0" smtClean="0"/>
              <a:t>11.Zor </a:t>
            </a:r>
            <a:r>
              <a:rPr lang="tr-TR" b="1" dirty="0"/>
              <a:t>duygularını yönlendir</a:t>
            </a:r>
          </a:p>
        </p:txBody>
      </p:sp>
      <p:sp>
        <p:nvSpPr>
          <p:cNvPr id="3" name="İçerik Yer Tutucusu 2"/>
          <p:cNvSpPr>
            <a:spLocks noGrp="1"/>
          </p:cNvSpPr>
          <p:nvPr>
            <p:ph sz="quarter" idx="1"/>
          </p:nvPr>
        </p:nvSpPr>
        <p:spPr/>
        <p:txBody>
          <a:bodyPr/>
          <a:lstStyle/>
          <a:p>
            <a:r>
              <a:rPr lang="tr-TR" dirty="0"/>
              <a:t>Zor duygular yaşadığın zamanlarda hobilerinle uğraş. Bu duyguları yaratıcı ve sanatsal bir ifade için bir yol olarak kullanmak, güdüleri yönlendirme </a:t>
            </a:r>
            <a:r>
              <a:rPr lang="tr-TR" dirty="0" smtClean="0"/>
              <a:t>denen </a:t>
            </a:r>
            <a:r>
              <a:rPr lang="tr-TR" dirty="0"/>
              <a:t>bir süreçtir</a:t>
            </a:r>
            <a:r>
              <a:rPr lang="tr-TR" dirty="0" smtClean="0"/>
              <a:t>. </a:t>
            </a:r>
            <a:r>
              <a:rPr lang="tr-TR" dirty="0"/>
              <a:t>Zorlu duygular çok fazla enerjimizi alırlar ve bu enerjiyi </a:t>
            </a:r>
            <a:r>
              <a:rPr lang="tr-TR" dirty="0" smtClean="0"/>
              <a:t>projelere, spora</a:t>
            </a:r>
            <a:r>
              <a:rPr lang="tr-TR" dirty="0" smtClean="0"/>
              <a:t>, </a:t>
            </a:r>
            <a:r>
              <a:rPr lang="tr-TR" dirty="0"/>
              <a:t>becerilere ve diğer olumlu sonuçlara harcamak, zor duygularla üretken bir şekilde başa çıkmana yardımcı olabilir.</a:t>
            </a:r>
          </a:p>
        </p:txBody>
      </p:sp>
    </p:spTree>
    <p:extLst>
      <p:ext uri="{BB962C8B-B14F-4D97-AF65-F5344CB8AC3E}">
        <p14:creationId xmlns:p14="http://schemas.microsoft.com/office/powerpoint/2010/main" val="278298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12. </a:t>
            </a:r>
            <a:r>
              <a:rPr lang="tr-TR" b="1" dirty="0"/>
              <a:t>Bir profesyonelle </a:t>
            </a:r>
            <a:r>
              <a:rPr lang="tr-TR" b="1" dirty="0" smtClean="0"/>
              <a:t>konuş</a:t>
            </a:r>
            <a:endParaRPr lang="tr-TR" b="1" dirty="0"/>
          </a:p>
        </p:txBody>
      </p:sp>
      <p:sp>
        <p:nvSpPr>
          <p:cNvPr id="3" name="İçerik Yer Tutucusu 2"/>
          <p:cNvSpPr>
            <a:spLocks noGrp="1"/>
          </p:cNvSpPr>
          <p:nvPr>
            <p:ph sz="quarter" idx="1"/>
          </p:nvPr>
        </p:nvSpPr>
        <p:spPr/>
        <p:txBody>
          <a:bodyPr/>
          <a:lstStyle/>
          <a:p>
            <a:r>
              <a:rPr lang="tr-TR" dirty="0"/>
              <a:t>Zorlu duygularla başa çıkmanın uzun vadedeki stresleri sana kendini içe kapanık veya bunalmış hissettirmişse, profesyonel bir danışman veya terapistle konuşmak isteyebilirsin</a:t>
            </a:r>
            <a:r>
              <a:rPr lang="tr-TR" dirty="0" smtClean="0"/>
              <a:t>. </a:t>
            </a:r>
            <a:r>
              <a:rPr lang="tr-TR" dirty="0"/>
              <a:t>Duyguların arkadaşların ve aile üyelerinle paylaşmamayı tercih ettiğin bir şeyden kaynaklanıyorsa profesyonel biri sana alternatif sunabilir. Terapistin, sana, sorununla başa çıkmana yardımcı olacak anlayışlı bir dinleyici, bir sırdaş olacak, faydalı öneriler sunacak ve ek araç ve kaynaklar sağlayacaktır.</a:t>
            </a:r>
          </a:p>
        </p:txBody>
      </p:sp>
    </p:spTree>
    <p:extLst>
      <p:ext uri="{BB962C8B-B14F-4D97-AF65-F5344CB8AC3E}">
        <p14:creationId xmlns:p14="http://schemas.microsoft.com/office/powerpoint/2010/main" val="522711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7381" y="1340769"/>
            <a:ext cx="6240693" cy="4464497"/>
          </a:xfrm>
          <a:solidFill>
            <a:srgbClr val="FF99FF"/>
          </a:solidFill>
        </p:spPr>
        <p:txBody>
          <a:bodyPr numCol="2">
            <a:normAutofit fontScale="62500" lnSpcReduction="20000"/>
          </a:bodyPr>
          <a:lstStyle/>
          <a:p>
            <a:pPr marL="0" indent="0">
              <a:buNone/>
            </a:pPr>
            <a:r>
              <a:rPr lang="tr-TR" sz="2900" b="1" dirty="0" smtClean="0">
                <a:solidFill>
                  <a:srgbClr val="002060"/>
                </a:solidFill>
              </a:rPr>
              <a:t>     </a:t>
            </a:r>
          </a:p>
          <a:p>
            <a:pPr lvl="0"/>
            <a:r>
              <a:rPr lang="tr-TR" sz="2900" b="1" dirty="0" smtClean="0">
                <a:solidFill>
                  <a:schemeClr val="tx1"/>
                </a:solidFill>
                <a:latin typeface="Calibri" panose="020F0502020204030204" pitchFamily="34" charset="0"/>
              </a:rPr>
              <a:t>Aidiyet</a:t>
            </a:r>
          </a:p>
          <a:p>
            <a:pPr lvl="0"/>
            <a:r>
              <a:rPr lang="tr-TR" sz="2900" b="1" dirty="0" smtClean="0">
                <a:solidFill>
                  <a:schemeClr val="tx1"/>
                </a:solidFill>
                <a:latin typeface="Calibri" panose="020F0502020204030204" pitchFamily="34" charset="0"/>
              </a:rPr>
              <a:t>Aşk</a:t>
            </a:r>
          </a:p>
          <a:p>
            <a:pPr lvl="0"/>
            <a:r>
              <a:rPr lang="tr-TR" sz="2900" b="1" dirty="0" smtClean="0">
                <a:solidFill>
                  <a:schemeClr val="tx1"/>
                </a:solidFill>
                <a:latin typeface="Calibri" panose="020F0502020204030204" pitchFamily="34" charset="0"/>
              </a:rPr>
              <a:t>Azim</a:t>
            </a:r>
          </a:p>
          <a:p>
            <a:pPr lvl="0"/>
            <a:r>
              <a:rPr lang="tr-TR" sz="2900" b="1" dirty="0" smtClean="0">
                <a:solidFill>
                  <a:schemeClr val="tx1"/>
                </a:solidFill>
                <a:latin typeface="Calibri" panose="020F0502020204030204" pitchFamily="34" charset="0"/>
              </a:rPr>
              <a:t>Bağımsızlık</a:t>
            </a:r>
          </a:p>
          <a:p>
            <a:pPr lvl="0"/>
            <a:r>
              <a:rPr lang="tr-TR" sz="2900" b="1" dirty="0" smtClean="0">
                <a:solidFill>
                  <a:schemeClr val="tx1"/>
                </a:solidFill>
                <a:latin typeface="Calibri" panose="020F0502020204030204" pitchFamily="34" charset="0"/>
              </a:rPr>
              <a:t>Cesaret</a:t>
            </a:r>
            <a:endParaRPr lang="tr-TR" sz="2900" b="1" dirty="0">
              <a:solidFill>
                <a:schemeClr val="tx1"/>
              </a:solidFill>
              <a:latin typeface="Calibri" panose="020F0502020204030204" pitchFamily="34" charset="0"/>
            </a:endParaRPr>
          </a:p>
          <a:p>
            <a:pPr lvl="0"/>
            <a:r>
              <a:rPr lang="tr-TR" sz="2900" b="1" dirty="0" smtClean="0">
                <a:solidFill>
                  <a:schemeClr val="tx1"/>
                </a:solidFill>
                <a:latin typeface="Calibri" panose="020F0502020204030204" pitchFamily="34" charset="0"/>
              </a:rPr>
              <a:t>Coşku</a:t>
            </a:r>
          </a:p>
          <a:p>
            <a:pPr lvl="0"/>
            <a:r>
              <a:rPr lang="tr-TR" sz="2900" b="1" dirty="0" smtClean="0">
                <a:solidFill>
                  <a:schemeClr val="tx1"/>
                </a:solidFill>
                <a:latin typeface="Calibri" panose="020F0502020204030204" pitchFamily="34" charset="0"/>
              </a:rPr>
              <a:t>Dinginlik</a:t>
            </a:r>
            <a:endParaRPr lang="tr-TR" sz="2900" b="1" dirty="0">
              <a:solidFill>
                <a:schemeClr val="tx1"/>
              </a:solidFill>
              <a:latin typeface="Calibri" panose="020F0502020204030204" pitchFamily="34" charset="0"/>
            </a:endParaRPr>
          </a:p>
          <a:p>
            <a:pPr lvl="0"/>
            <a:r>
              <a:rPr lang="tr-TR" sz="2900" b="1" dirty="0" smtClean="0">
                <a:solidFill>
                  <a:schemeClr val="tx1"/>
                </a:solidFill>
                <a:latin typeface="Calibri" panose="020F0502020204030204" pitchFamily="34" charset="0"/>
              </a:rPr>
              <a:t>Eğlence</a:t>
            </a:r>
          </a:p>
          <a:p>
            <a:pPr lvl="0"/>
            <a:r>
              <a:rPr lang="tr-TR" sz="2900" b="1" dirty="0" smtClean="0">
                <a:solidFill>
                  <a:schemeClr val="tx1"/>
                </a:solidFill>
                <a:latin typeface="Calibri" panose="020F0502020204030204" pitchFamily="34" charset="0"/>
              </a:rPr>
              <a:t>Gurur</a:t>
            </a:r>
          </a:p>
          <a:p>
            <a:pPr lvl="0"/>
            <a:r>
              <a:rPr lang="tr-TR" sz="2900" b="1" dirty="0" smtClean="0">
                <a:solidFill>
                  <a:schemeClr val="tx1"/>
                </a:solidFill>
                <a:latin typeface="Calibri" panose="020F0502020204030204" pitchFamily="34" charset="0"/>
              </a:rPr>
              <a:t>Güven</a:t>
            </a:r>
          </a:p>
          <a:p>
            <a:pPr lvl="0"/>
            <a:r>
              <a:rPr lang="tr-TR" sz="2900" b="1" dirty="0" smtClean="0">
                <a:solidFill>
                  <a:schemeClr val="tx1"/>
                </a:solidFill>
                <a:latin typeface="Calibri" panose="020F0502020204030204" pitchFamily="34" charset="0"/>
              </a:rPr>
              <a:t>Huzur</a:t>
            </a:r>
            <a:endParaRPr lang="tr-TR" sz="2900" b="1" dirty="0">
              <a:solidFill>
                <a:schemeClr val="tx1"/>
              </a:solidFill>
              <a:latin typeface="Calibri" panose="020F0502020204030204" pitchFamily="34" charset="0"/>
            </a:endParaRPr>
          </a:p>
          <a:p>
            <a:pPr lvl="0"/>
            <a:r>
              <a:rPr lang="tr-TR" sz="2900" b="1" dirty="0" smtClean="0">
                <a:solidFill>
                  <a:schemeClr val="tx1"/>
                </a:solidFill>
                <a:latin typeface="Calibri" panose="020F0502020204030204" pitchFamily="34" charset="0"/>
              </a:rPr>
              <a:t>Kabul</a:t>
            </a:r>
          </a:p>
          <a:p>
            <a:pPr lvl="0"/>
            <a:endParaRPr lang="tr-TR" sz="2900" b="1" dirty="0">
              <a:solidFill>
                <a:schemeClr val="tx1"/>
              </a:solidFill>
              <a:latin typeface="Calibri" panose="020F0502020204030204" pitchFamily="34" charset="0"/>
            </a:endParaRPr>
          </a:p>
          <a:p>
            <a:pPr lvl="0"/>
            <a:endParaRPr lang="tr-TR" sz="2900" b="1" dirty="0">
              <a:solidFill>
                <a:schemeClr val="tx1"/>
              </a:solidFill>
              <a:latin typeface="Calibri" panose="020F0502020204030204" pitchFamily="34" charset="0"/>
            </a:endParaRPr>
          </a:p>
          <a:p>
            <a:pPr lvl="0"/>
            <a:r>
              <a:rPr lang="tr-TR" sz="2900" b="1" dirty="0" smtClean="0">
                <a:solidFill>
                  <a:schemeClr val="tx1"/>
                </a:solidFill>
                <a:latin typeface="Calibri" panose="020F0502020204030204" pitchFamily="34" charset="0"/>
              </a:rPr>
              <a:t>Memnuniyet</a:t>
            </a:r>
          </a:p>
          <a:p>
            <a:pPr lvl="0"/>
            <a:r>
              <a:rPr lang="tr-TR" sz="2900" b="1" dirty="0" smtClean="0">
                <a:solidFill>
                  <a:schemeClr val="tx1"/>
                </a:solidFill>
                <a:latin typeface="Calibri" panose="020F0502020204030204" pitchFamily="34" charset="0"/>
              </a:rPr>
              <a:t>Merak</a:t>
            </a:r>
          </a:p>
          <a:p>
            <a:pPr lvl="0"/>
            <a:r>
              <a:rPr lang="tr-TR" sz="2900" b="1" dirty="0" smtClean="0">
                <a:solidFill>
                  <a:schemeClr val="tx1"/>
                </a:solidFill>
                <a:latin typeface="Calibri" panose="020F0502020204030204" pitchFamily="34" charset="0"/>
              </a:rPr>
              <a:t>Merhamet</a:t>
            </a:r>
          </a:p>
          <a:p>
            <a:pPr lvl="0"/>
            <a:r>
              <a:rPr lang="tr-TR" sz="2900" b="1" dirty="0" smtClean="0">
                <a:solidFill>
                  <a:schemeClr val="tx1"/>
                </a:solidFill>
                <a:latin typeface="Calibri" panose="020F0502020204030204" pitchFamily="34" charset="0"/>
              </a:rPr>
              <a:t>Minnettarlık</a:t>
            </a:r>
            <a:endParaRPr lang="tr-TR" sz="2900" b="1" dirty="0">
              <a:solidFill>
                <a:schemeClr val="tx1"/>
              </a:solidFill>
              <a:latin typeface="Calibri" panose="020F0502020204030204" pitchFamily="34" charset="0"/>
            </a:endParaRPr>
          </a:p>
          <a:p>
            <a:pPr lvl="0"/>
            <a:r>
              <a:rPr lang="tr-TR" sz="2900" b="1" dirty="0">
                <a:solidFill>
                  <a:schemeClr val="tx1"/>
                </a:solidFill>
                <a:latin typeface="Calibri" panose="020F0502020204030204" pitchFamily="34" charset="0"/>
              </a:rPr>
              <a:t>Motivasyon</a:t>
            </a:r>
          </a:p>
          <a:p>
            <a:pPr lvl="0"/>
            <a:r>
              <a:rPr lang="tr-TR" sz="2900" b="1" dirty="0">
                <a:solidFill>
                  <a:schemeClr val="tx1"/>
                </a:solidFill>
                <a:latin typeface="Calibri" panose="020F0502020204030204" pitchFamily="34" charset="0"/>
              </a:rPr>
              <a:t>Mutluluk</a:t>
            </a:r>
          </a:p>
          <a:p>
            <a:pPr lvl="0"/>
            <a:r>
              <a:rPr lang="tr-TR" sz="2900" b="1" dirty="0" smtClean="0">
                <a:solidFill>
                  <a:schemeClr val="tx1"/>
                </a:solidFill>
                <a:latin typeface="Calibri" panose="020F0502020204030204" pitchFamily="34" charset="0"/>
              </a:rPr>
              <a:t>Refah</a:t>
            </a:r>
            <a:endParaRPr lang="tr-TR" sz="2900" b="1" dirty="0">
              <a:solidFill>
                <a:schemeClr val="tx1"/>
              </a:solidFill>
              <a:latin typeface="Calibri" panose="020F0502020204030204" pitchFamily="34" charset="0"/>
            </a:endParaRPr>
          </a:p>
          <a:p>
            <a:pPr lvl="0"/>
            <a:r>
              <a:rPr lang="tr-TR" sz="2900" b="1" dirty="0" smtClean="0">
                <a:solidFill>
                  <a:schemeClr val="tx1"/>
                </a:solidFill>
                <a:latin typeface="Calibri" panose="020F0502020204030204" pitchFamily="34" charset="0"/>
              </a:rPr>
              <a:t>Sevgi</a:t>
            </a:r>
            <a:endParaRPr lang="tr-TR" sz="2900" b="1" dirty="0">
              <a:solidFill>
                <a:schemeClr val="tx1"/>
              </a:solidFill>
              <a:latin typeface="Calibri" panose="020F0502020204030204" pitchFamily="34" charset="0"/>
            </a:endParaRPr>
          </a:p>
          <a:p>
            <a:pPr lvl="0"/>
            <a:r>
              <a:rPr lang="tr-TR" sz="2900" b="1" dirty="0" smtClean="0">
                <a:solidFill>
                  <a:schemeClr val="tx1"/>
                </a:solidFill>
                <a:latin typeface="Calibri" panose="020F0502020204030204" pitchFamily="34" charset="0"/>
              </a:rPr>
              <a:t>Sevinç</a:t>
            </a:r>
          </a:p>
          <a:p>
            <a:pPr lvl="0"/>
            <a:r>
              <a:rPr lang="tr-TR" sz="2900" b="1" dirty="0" smtClean="0">
                <a:solidFill>
                  <a:schemeClr val="tx1"/>
                </a:solidFill>
                <a:latin typeface="Calibri" panose="020F0502020204030204" pitchFamily="34" charset="0"/>
              </a:rPr>
              <a:t>Takdir</a:t>
            </a:r>
          </a:p>
          <a:p>
            <a:pPr lvl="0"/>
            <a:r>
              <a:rPr lang="tr-TR" sz="2900" b="1" dirty="0" smtClean="0">
                <a:solidFill>
                  <a:schemeClr val="tx1"/>
                </a:solidFill>
                <a:latin typeface="Calibri" panose="020F0502020204030204" pitchFamily="34" charset="0"/>
              </a:rPr>
              <a:t>Tutku</a:t>
            </a:r>
            <a:endParaRPr lang="tr-TR" sz="2900" b="1" dirty="0">
              <a:solidFill>
                <a:schemeClr val="tx1"/>
              </a:solidFill>
              <a:latin typeface="Calibri" panose="020F0502020204030204" pitchFamily="34" charset="0"/>
            </a:endParaRPr>
          </a:p>
          <a:p>
            <a:pPr lvl="0"/>
            <a:r>
              <a:rPr lang="tr-TR" sz="2900" b="1" dirty="0">
                <a:solidFill>
                  <a:schemeClr val="tx1"/>
                </a:solidFill>
                <a:latin typeface="Calibri" panose="020F0502020204030204" pitchFamily="34" charset="0"/>
              </a:rPr>
              <a:t>Umut</a:t>
            </a:r>
          </a:p>
          <a:p>
            <a:pPr marL="0" indent="0">
              <a:buNone/>
            </a:pPr>
            <a:endParaRPr lang="tr-TR" sz="2200" dirty="0"/>
          </a:p>
          <a:p>
            <a:endParaRPr lang="tr-TR" sz="2400" b="1" dirty="0" smtClean="0">
              <a:solidFill>
                <a:srgbClr val="C00000"/>
              </a:solidFill>
            </a:endParaRPr>
          </a:p>
        </p:txBody>
      </p:sp>
      <p:pic>
        <p:nvPicPr>
          <p:cNvPr id="4"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8075" y="1412776"/>
            <a:ext cx="3992380" cy="3392546"/>
          </a:xfrm>
          <a:prstGeom prst="rect">
            <a:avLst/>
          </a:prstGeom>
          <a:ln>
            <a:noFill/>
          </a:ln>
          <a:effectLst>
            <a:softEdge rad="112500"/>
          </a:effectLst>
        </p:spPr>
      </p:pic>
      <p:sp>
        <p:nvSpPr>
          <p:cNvPr id="5" name="Başlık 4"/>
          <p:cNvSpPr>
            <a:spLocks noGrp="1"/>
          </p:cNvSpPr>
          <p:nvPr>
            <p:ph type="title"/>
          </p:nvPr>
        </p:nvSpPr>
        <p:spPr>
          <a:xfrm>
            <a:off x="1046284" y="274638"/>
            <a:ext cx="5354515" cy="956285"/>
          </a:xfrm>
        </p:spPr>
        <p:txBody>
          <a:bodyPr/>
          <a:lstStyle/>
          <a:p>
            <a:r>
              <a:rPr lang="tr-TR" dirty="0" smtClean="0"/>
              <a:t>Hoşa giden duygular </a:t>
            </a:r>
            <a:endParaRPr lang="tr-TR" dirty="0"/>
          </a:p>
        </p:txBody>
      </p:sp>
    </p:spTree>
    <p:extLst>
      <p:ext uri="{BB962C8B-B14F-4D97-AF65-F5344CB8AC3E}">
        <p14:creationId xmlns:p14="http://schemas.microsoft.com/office/powerpoint/2010/main" val="1857459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5413" y="1772817"/>
            <a:ext cx="5664629" cy="4143489"/>
          </a:xfrm>
          <a:solidFill>
            <a:schemeClr val="bg2"/>
          </a:solidFill>
        </p:spPr>
        <p:txBody>
          <a:bodyPr numCol="2">
            <a:normAutofit lnSpcReduction="10000"/>
          </a:bodyPr>
          <a:lstStyle/>
          <a:p>
            <a:pPr lvl="0"/>
            <a:r>
              <a:rPr lang="tr-TR" sz="2000" b="1" dirty="0" smtClean="0">
                <a:solidFill>
                  <a:schemeClr val="tx1"/>
                </a:solidFill>
                <a:latin typeface="Calibri" panose="020F0502020204030204" pitchFamily="34" charset="0"/>
              </a:rPr>
              <a:t>Acizlik</a:t>
            </a:r>
          </a:p>
          <a:p>
            <a:pPr lvl="0"/>
            <a:r>
              <a:rPr lang="tr-TR" sz="2000" b="1" dirty="0" smtClean="0">
                <a:solidFill>
                  <a:schemeClr val="tx1"/>
                </a:solidFill>
                <a:latin typeface="Calibri" panose="020F0502020204030204" pitchFamily="34" charset="0"/>
              </a:rPr>
              <a:t>Bıkkınlık</a:t>
            </a:r>
          </a:p>
          <a:p>
            <a:pPr lvl="0"/>
            <a:r>
              <a:rPr lang="tr-TR" sz="2000" b="1" dirty="0" smtClean="0">
                <a:solidFill>
                  <a:schemeClr val="tx1"/>
                </a:solidFill>
                <a:latin typeface="Calibri" panose="020F0502020204030204" pitchFamily="34" charset="0"/>
              </a:rPr>
              <a:t>Can Sıkıntısı</a:t>
            </a:r>
            <a:endParaRPr lang="tr-TR" sz="2000" dirty="0" smtClean="0">
              <a:solidFill>
                <a:schemeClr val="tx1"/>
              </a:solidFill>
              <a:latin typeface="Calibri" panose="020F0502020204030204" pitchFamily="34" charset="0"/>
            </a:endParaRPr>
          </a:p>
          <a:p>
            <a:pPr lvl="0"/>
            <a:r>
              <a:rPr lang="tr-TR" sz="2000" b="1" dirty="0" smtClean="0">
                <a:solidFill>
                  <a:schemeClr val="tx1"/>
                </a:solidFill>
                <a:latin typeface="Calibri" panose="020F0502020204030204" pitchFamily="34" charset="0"/>
              </a:rPr>
              <a:t>Endişe</a:t>
            </a:r>
            <a:endParaRPr lang="tr-TR" sz="2000" dirty="0" smtClean="0">
              <a:solidFill>
                <a:schemeClr val="tx1"/>
              </a:solidFill>
              <a:latin typeface="Calibri" panose="020F0502020204030204" pitchFamily="34" charset="0"/>
            </a:endParaRPr>
          </a:p>
          <a:p>
            <a:pPr lvl="0"/>
            <a:r>
              <a:rPr lang="tr-TR" sz="2000" b="1" dirty="0" smtClean="0">
                <a:solidFill>
                  <a:schemeClr val="tx1"/>
                </a:solidFill>
                <a:latin typeface="Calibri" panose="020F0502020204030204" pitchFamily="34" charset="0"/>
              </a:rPr>
              <a:t>Gazap</a:t>
            </a:r>
            <a:endParaRPr lang="tr-TR" sz="2000" dirty="0" smtClean="0">
              <a:solidFill>
                <a:schemeClr val="tx1"/>
              </a:solidFill>
              <a:latin typeface="Calibri" panose="020F0502020204030204" pitchFamily="34" charset="0"/>
            </a:endParaRPr>
          </a:p>
          <a:p>
            <a:pPr lvl="0"/>
            <a:r>
              <a:rPr lang="tr-TR" sz="2000" b="1" dirty="0" smtClean="0">
                <a:solidFill>
                  <a:schemeClr val="tx1"/>
                </a:solidFill>
                <a:latin typeface="Calibri" panose="020F0502020204030204" pitchFamily="34" charset="0"/>
              </a:rPr>
              <a:t>Hayal Kırıklığı</a:t>
            </a:r>
            <a:endParaRPr lang="tr-TR" sz="2000" dirty="0" smtClean="0">
              <a:solidFill>
                <a:schemeClr val="tx1"/>
              </a:solidFill>
              <a:latin typeface="Calibri" panose="020F0502020204030204" pitchFamily="34" charset="0"/>
            </a:endParaRPr>
          </a:p>
          <a:p>
            <a:pPr lvl="0"/>
            <a:r>
              <a:rPr lang="tr-TR" sz="2000" b="1" dirty="0" smtClean="0">
                <a:solidFill>
                  <a:schemeClr val="tx1"/>
                </a:solidFill>
                <a:latin typeface="Calibri" panose="020F0502020204030204" pitchFamily="34" charset="0"/>
              </a:rPr>
              <a:t>Hüsran</a:t>
            </a:r>
            <a:endParaRPr lang="tr-TR" sz="2000" dirty="0" smtClean="0">
              <a:solidFill>
                <a:schemeClr val="tx1"/>
              </a:solidFill>
              <a:latin typeface="Calibri" panose="020F0502020204030204" pitchFamily="34" charset="0"/>
            </a:endParaRPr>
          </a:p>
          <a:p>
            <a:pPr lvl="0"/>
            <a:r>
              <a:rPr lang="tr-TR" sz="2000" b="1" dirty="0" smtClean="0">
                <a:solidFill>
                  <a:schemeClr val="tx1"/>
                </a:solidFill>
                <a:latin typeface="Calibri" panose="020F0502020204030204" pitchFamily="34" charset="0"/>
              </a:rPr>
              <a:t>İğrenme</a:t>
            </a:r>
            <a:endParaRPr lang="tr-TR" sz="2000" dirty="0" smtClean="0">
              <a:solidFill>
                <a:schemeClr val="tx1"/>
              </a:solidFill>
              <a:latin typeface="Calibri" panose="020F0502020204030204" pitchFamily="34" charset="0"/>
            </a:endParaRPr>
          </a:p>
          <a:p>
            <a:pPr lvl="0"/>
            <a:r>
              <a:rPr lang="tr-TR" sz="2000" b="1" dirty="0" smtClean="0">
                <a:solidFill>
                  <a:schemeClr val="tx1"/>
                </a:solidFill>
                <a:latin typeface="Calibri" panose="020F0502020204030204" pitchFamily="34" charset="0"/>
              </a:rPr>
              <a:t>Hayal Kırıklığı</a:t>
            </a:r>
          </a:p>
          <a:p>
            <a:pPr lvl="0"/>
            <a:r>
              <a:rPr lang="tr-TR" sz="2000" b="1" dirty="0" smtClean="0">
                <a:solidFill>
                  <a:schemeClr val="tx1"/>
                </a:solidFill>
                <a:latin typeface="Calibri" panose="020F0502020204030204" pitchFamily="34" charset="0"/>
              </a:rPr>
              <a:t>Kaygı</a:t>
            </a:r>
          </a:p>
          <a:p>
            <a:pPr lvl="0"/>
            <a:r>
              <a:rPr lang="tr-TR" sz="2000" b="1" dirty="0" smtClean="0">
                <a:solidFill>
                  <a:schemeClr val="tx1"/>
                </a:solidFill>
                <a:latin typeface="Calibri" panose="020F0502020204030204" pitchFamily="34" charset="0"/>
              </a:rPr>
              <a:t>Kin</a:t>
            </a:r>
            <a:endParaRPr lang="tr-TR" sz="2000" dirty="0" smtClean="0">
              <a:solidFill>
                <a:schemeClr val="tx1"/>
              </a:solidFill>
              <a:latin typeface="Calibri" panose="020F0502020204030204" pitchFamily="34" charset="0"/>
            </a:endParaRPr>
          </a:p>
          <a:p>
            <a:pPr lvl="0"/>
            <a:r>
              <a:rPr lang="tr-TR" sz="2000" b="1" dirty="0" smtClean="0">
                <a:solidFill>
                  <a:schemeClr val="tx1"/>
                </a:solidFill>
                <a:latin typeface="Calibri" panose="020F0502020204030204" pitchFamily="34" charset="0"/>
              </a:rPr>
              <a:t>Korku</a:t>
            </a:r>
            <a:r>
              <a:rPr lang="tr-TR" sz="2000" dirty="0" smtClean="0">
                <a:solidFill>
                  <a:schemeClr val="tx1"/>
                </a:solidFill>
                <a:latin typeface="Calibri" panose="020F0502020204030204" pitchFamily="34" charset="0"/>
              </a:rPr>
              <a:t> </a:t>
            </a:r>
          </a:p>
          <a:p>
            <a:pPr lvl="0"/>
            <a:r>
              <a:rPr lang="tr-TR" sz="2000" b="1" dirty="0" smtClean="0">
                <a:solidFill>
                  <a:schemeClr val="tx1"/>
                </a:solidFill>
                <a:latin typeface="Calibri" panose="020F0502020204030204" pitchFamily="34" charset="0"/>
              </a:rPr>
              <a:t>Öfke</a:t>
            </a:r>
            <a:endParaRPr lang="tr-TR" sz="2000" dirty="0" smtClean="0">
              <a:solidFill>
                <a:schemeClr val="tx1"/>
              </a:solidFill>
              <a:latin typeface="Calibri" panose="020F0502020204030204" pitchFamily="34" charset="0"/>
            </a:endParaRPr>
          </a:p>
          <a:p>
            <a:pPr lvl="0"/>
            <a:r>
              <a:rPr lang="tr-TR" sz="2000" b="1" dirty="0" smtClean="0">
                <a:solidFill>
                  <a:schemeClr val="tx1"/>
                </a:solidFill>
                <a:latin typeface="Calibri" panose="020F0502020204030204" pitchFamily="34" charset="0"/>
              </a:rPr>
              <a:t>Pişmanlık</a:t>
            </a:r>
            <a:endParaRPr lang="tr-TR" sz="2000" dirty="0" smtClean="0">
              <a:solidFill>
                <a:schemeClr val="tx1"/>
              </a:solidFill>
              <a:latin typeface="Calibri" panose="020F0502020204030204" pitchFamily="34" charset="0"/>
            </a:endParaRPr>
          </a:p>
          <a:p>
            <a:pPr lvl="0"/>
            <a:r>
              <a:rPr lang="tr-TR" sz="2000" b="1" dirty="0" smtClean="0">
                <a:solidFill>
                  <a:schemeClr val="tx1"/>
                </a:solidFill>
                <a:latin typeface="Calibri" panose="020F0502020204030204" pitchFamily="34" charset="0"/>
              </a:rPr>
              <a:t>Sıkıntı</a:t>
            </a:r>
            <a:endParaRPr lang="tr-TR" sz="2000" dirty="0" smtClean="0">
              <a:solidFill>
                <a:schemeClr val="tx1"/>
              </a:solidFill>
              <a:latin typeface="Calibri" panose="020F0502020204030204" pitchFamily="34" charset="0"/>
            </a:endParaRPr>
          </a:p>
          <a:p>
            <a:pPr lvl="0"/>
            <a:r>
              <a:rPr lang="tr-TR" sz="2000" b="1" dirty="0" smtClean="0">
                <a:solidFill>
                  <a:schemeClr val="tx1"/>
                </a:solidFill>
                <a:latin typeface="Calibri" panose="020F0502020204030204" pitchFamily="34" charset="0"/>
              </a:rPr>
              <a:t>Stres</a:t>
            </a:r>
            <a:endParaRPr lang="tr-TR" sz="2000" dirty="0" smtClean="0">
              <a:solidFill>
                <a:schemeClr val="tx1"/>
              </a:solidFill>
              <a:latin typeface="Calibri" panose="020F0502020204030204" pitchFamily="34" charset="0"/>
            </a:endParaRPr>
          </a:p>
          <a:p>
            <a:pPr lvl="0"/>
            <a:r>
              <a:rPr lang="tr-TR" sz="2000" b="1" dirty="0" smtClean="0">
                <a:solidFill>
                  <a:schemeClr val="tx1"/>
                </a:solidFill>
                <a:latin typeface="Calibri" panose="020F0502020204030204" pitchFamily="34" charset="0"/>
              </a:rPr>
              <a:t>Tatsızlık</a:t>
            </a:r>
            <a:r>
              <a:rPr lang="tr-TR" sz="2000" dirty="0" smtClean="0">
                <a:solidFill>
                  <a:schemeClr val="tx1"/>
                </a:solidFill>
                <a:latin typeface="Calibri" panose="020F0502020204030204" pitchFamily="34" charset="0"/>
              </a:rPr>
              <a:t> </a:t>
            </a:r>
          </a:p>
          <a:p>
            <a:pPr lvl="0"/>
            <a:r>
              <a:rPr lang="tr-TR" sz="2000" b="1" dirty="0" smtClean="0">
                <a:solidFill>
                  <a:schemeClr val="tx1"/>
                </a:solidFill>
                <a:latin typeface="Calibri" panose="020F0502020204030204" pitchFamily="34" charset="0"/>
              </a:rPr>
              <a:t>Umutsuzluk</a:t>
            </a:r>
            <a:endParaRPr lang="tr-TR" sz="2000" dirty="0" smtClean="0">
              <a:solidFill>
                <a:schemeClr val="tx1"/>
              </a:solidFill>
              <a:latin typeface="Calibri" panose="020F0502020204030204" pitchFamily="34" charset="0"/>
            </a:endParaRPr>
          </a:p>
          <a:p>
            <a:pPr lvl="0"/>
            <a:r>
              <a:rPr lang="tr-TR" sz="2000" b="1" dirty="0" smtClean="0">
                <a:solidFill>
                  <a:schemeClr val="tx1"/>
                </a:solidFill>
                <a:latin typeface="Calibri" panose="020F0502020204030204" pitchFamily="34" charset="0"/>
              </a:rPr>
              <a:t>Utanç</a:t>
            </a:r>
            <a:endParaRPr lang="tr-TR" sz="2000" dirty="0" smtClean="0">
              <a:solidFill>
                <a:schemeClr val="tx1"/>
              </a:solidFill>
              <a:latin typeface="Calibri" panose="020F0502020204030204" pitchFamily="34" charset="0"/>
            </a:endParaRPr>
          </a:p>
          <a:p>
            <a:pPr lvl="0"/>
            <a:r>
              <a:rPr lang="tr-TR" sz="2000" b="1" dirty="0" smtClean="0">
                <a:solidFill>
                  <a:schemeClr val="tx1"/>
                </a:solidFill>
                <a:latin typeface="Calibri" panose="020F0502020204030204" pitchFamily="34" charset="0"/>
              </a:rPr>
              <a:t>Üzüntü</a:t>
            </a:r>
            <a:endParaRPr lang="tr-TR" sz="2000" dirty="0" smtClean="0">
              <a:solidFill>
                <a:schemeClr val="tx1"/>
              </a:solidFill>
              <a:latin typeface="Calibri" panose="020F0502020204030204" pitchFamily="34" charset="0"/>
            </a:endParaRPr>
          </a:p>
          <a:p>
            <a:pPr lvl="0"/>
            <a:r>
              <a:rPr lang="tr-TR" sz="2000" b="1" dirty="0" smtClean="0">
                <a:solidFill>
                  <a:schemeClr val="tx1"/>
                </a:solidFill>
                <a:latin typeface="Calibri" panose="020F0502020204030204" pitchFamily="34" charset="0"/>
              </a:rPr>
              <a:t>Yalnızlık</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9593" y="2339717"/>
            <a:ext cx="4025483" cy="3282847"/>
          </a:xfrm>
          <a:prstGeom prst="rect">
            <a:avLst/>
          </a:prstGeom>
          <a:ln>
            <a:noFill/>
          </a:ln>
          <a:effectLst>
            <a:outerShdw blurRad="190500" algn="tl" rotWithShape="0">
              <a:srgbClr val="000000">
                <a:alpha val="70000"/>
              </a:srgbClr>
            </a:outerShdw>
          </a:effectLst>
        </p:spPr>
      </p:pic>
      <p:sp>
        <p:nvSpPr>
          <p:cNvPr id="5" name="Başlık 4"/>
          <p:cNvSpPr>
            <a:spLocks noGrp="1"/>
          </p:cNvSpPr>
          <p:nvPr>
            <p:ph type="title"/>
          </p:nvPr>
        </p:nvSpPr>
        <p:spPr/>
        <p:txBody>
          <a:bodyPr/>
          <a:lstStyle/>
          <a:p>
            <a:r>
              <a:rPr lang="tr-TR" dirty="0" smtClean="0"/>
              <a:t>Hoşa gitmeyen duygular </a:t>
            </a:r>
            <a:endParaRPr lang="tr-TR" dirty="0"/>
          </a:p>
        </p:txBody>
      </p:sp>
    </p:spTree>
    <p:extLst>
      <p:ext uri="{BB962C8B-B14F-4D97-AF65-F5344CB8AC3E}">
        <p14:creationId xmlns:p14="http://schemas.microsoft.com/office/powerpoint/2010/main" val="2503123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Kendimizi Bazen…</a:t>
            </a:r>
            <a:endParaRPr lang="tr-TR" dirty="0"/>
          </a:p>
        </p:txBody>
      </p:sp>
      <p:sp>
        <p:nvSpPr>
          <p:cNvPr id="7" name="İçerik Yer Tutucusu 6"/>
          <p:cNvSpPr>
            <a:spLocks noGrp="1"/>
          </p:cNvSpPr>
          <p:nvPr>
            <p:ph sz="quarter" idx="1"/>
          </p:nvPr>
        </p:nvSpPr>
        <p:spPr/>
        <p:txBody>
          <a:bodyPr>
            <a:normAutofit/>
          </a:bodyPr>
          <a:lstStyle/>
          <a:p>
            <a:r>
              <a:rPr lang="tr-TR" dirty="0" smtClean="0"/>
              <a:t>Çaresiz</a:t>
            </a:r>
          </a:p>
          <a:p>
            <a:r>
              <a:rPr lang="tr-TR" dirty="0" smtClean="0"/>
              <a:t>Endişeli</a:t>
            </a:r>
          </a:p>
          <a:p>
            <a:r>
              <a:rPr lang="tr-TR" dirty="0" smtClean="0"/>
              <a:t>Gergin</a:t>
            </a:r>
          </a:p>
          <a:p>
            <a:r>
              <a:rPr lang="tr-TR" dirty="0" smtClean="0"/>
              <a:t>Huzursuz</a:t>
            </a:r>
          </a:p>
          <a:p>
            <a:r>
              <a:rPr lang="tr-TR" dirty="0" smtClean="0"/>
              <a:t>Kaygılı</a:t>
            </a:r>
          </a:p>
          <a:p>
            <a:r>
              <a:rPr lang="tr-TR" dirty="0" smtClean="0"/>
              <a:t>Korkmuş</a:t>
            </a:r>
          </a:p>
          <a:p>
            <a:r>
              <a:rPr lang="tr-TR" dirty="0" smtClean="0"/>
              <a:t>Hayal Kırıklığına Uğramış</a:t>
            </a:r>
          </a:p>
          <a:p>
            <a:r>
              <a:rPr lang="tr-TR" dirty="0" smtClean="0"/>
              <a:t>Öfkeli</a:t>
            </a:r>
          </a:p>
          <a:p>
            <a:r>
              <a:rPr lang="tr-TR" dirty="0" smtClean="0"/>
              <a:t>Yalnız</a:t>
            </a:r>
            <a:endParaRPr lang="tr-TR" dirty="0"/>
          </a:p>
        </p:txBody>
      </p:sp>
      <p:sp>
        <p:nvSpPr>
          <p:cNvPr id="8" name="İçerik Yer Tutucusu 7"/>
          <p:cNvSpPr>
            <a:spLocks noGrp="1"/>
          </p:cNvSpPr>
          <p:nvPr>
            <p:ph sz="quarter" idx="2"/>
          </p:nvPr>
        </p:nvSpPr>
        <p:spPr/>
        <p:txBody>
          <a:bodyPr>
            <a:normAutofit/>
          </a:bodyPr>
          <a:lstStyle/>
          <a:p>
            <a:r>
              <a:rPr lang="tr-TR" dirty="0" smtClean="0"/>
              <a:t>Üzgün</a:t>
            </a:r>
          </a:p>
          <a:p>
            <a:r>
              <a:rPr lang="tr-TR" dirty="0" smtClean="0"/>
              <a:t>Utanmış</a:t>
            </a:r>
          </a:p>
          <a:p>
            <a:r>
              <a:rPr lang="tr-TR" dirty="0" smtClean="0"/>
              <a:t>Mutlu</a:t>
            </a:r>
          </a:p>
          <a:p>
            <a:r>
              <a:rPr lang="tr-TR" dirty="0" smtClean="0"/>
              <a:t>Şaşırmış</a:t>
            </a:r>
          </a:p>
          <a:p>
            <a:r>
              <a:rPr lang="tr-TR" dirty="0" smtClean="0"/>
              <a:t>Yorgun</a:t>
            </a:r>
          </a:p>
          <a:p>
            <a:r>
              <a:rPr lang="tr-TR" dirty="0" smtClean="0"/>
              <a:t>Suçlu	</a:t>
            </a:r>
          </a:p>
          <a:p>
            <a:pPr marL="0" indent="0">
              <a:buNone/>
            </a:pPr>
            <a:endParaRPr lang="tr-TR" dirty="0"/>
          </a:p>
          <a:p>
            <a:pPr marL="0" indent="0">
              <a:buNone/>
            </a:pPr>
            <a:r>
              <a:rPr lang="tr-TR" sz="4400" dirty="0" smtClean="0"/>
              <a:t>HİSSEDERİZ….</a:t>
            </a:r>
            <a:endParaRPr lang="tr-TR" sz="4400" dirty="0"/>
          </a:p>
        </p:txBody>
      </p:sp>
    </p:spTree>
    <p:extLst>
      <p:ext uri="{BB962C8B-B14F-4D97-AF65-F5344CB8AC3E}">
        <p14:creationId xmlns:p14="http://schemas.microsoft.com/office/powerpoint/2010/main" val="3845884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838200" y="365125"/>
            <a:ext cx="10515600" cy="1778986"/>
          </a:xfrm>
        </p:spPr>
        <p:txBody>
          <a:bodyPr>
            <a:normAutofit/>
          </a:bodyPr>
          <a:lstStyle/>
          <a:p>
            <a:r>
              <a:rPr lang="tr-TR" sz="2800" dirty="0" smtClean="0">
                <a:latin typeface="+mn-lt"/>
              </a:rPr>
              <a:t>Bazen duyguları </a:t>
            </a:r>
            <a:r>
              <a:rPr lang="tr-TR" sz="2800" b="1" dirty="0" smtClean="0">
                <a:latin typeface="+mn-lt"/>
              </a:rPr>
              <a:t>mutlu</a:t>
            </a:r>
            <a:r>
              <a:rPr lang="tr-TR" sz="2800" dirty="0" smtClean="0">
                <a:latin typeface="+mn-lt"/>
              </a:rPr>
              <a:t> olmak gibi olumlu görürken, </a:t>
            </a:r>
            <a:r>
              <a:rPr lang="tr-TR" sz="2800" b="1" dirty="0" smtClean="0">
                <a:latin typeface="+mn-lt"/>
              </a:rPr>
              <a:t>kaygı ya da öfke </a:t>
            </a:r>
            <a:r>
              <a:rPr lang="tr-TR" sz="2800" dirty="0" smtClean="0">
                <a:latin typeface="+mn-lt"/>
              </a:rPr>
              <a:t>gibi duyguları olumsuz görürüz. Aslında olumlu ya da olumsuz duygular yoktur.</a:t>
            </a:r>
            <a:endParaRPr lang="tr-TR" sz="2800" dirty="0">
              <a:latin typeface="+mn-lt"/>
            </a:endParaRPr>
          </a:p>
        </p:txBody>
      </p:sp>
      <p:sp>
        <p:nvSpPr>
          <p:cNvPr id="6" name="İçerik Yer Tutucusu 5"/>
          <p:cNvSpPr>
            <a:spLocks noGrp="1"/>
          </p:cNvSpPr>
          <p:nvPr>
            <p:ph sz="quarter" idx="1"/>
          </p:nvPr>
        </p:nvSpPr>
        <p:spPr>
          <a:xfrm>
            <a:off x="709448" y="2522483"/>
            <a:ext cx="10644351" cy="3654480"/>
          </a:xfrm>
        </p:spPr>
        <p:txBody>
          <a:bodyPr/>
          <a:lstStyle/>
          <a:p>
            <a:r>
              <a:rPr lang="tr-TR" dirty="0" smtClean="0"/>
              <a:t>Yaşanması </a:t>
            </a:r>
            <a:r>
              <a:rPr lang="tr-TR" b="1" dirty="0" smtClean="0"/>
              <a:t>hoş olan </a:t>
            </a:r>
            <a:r>
              <a:rPr lang="tr-TR" dirty="0" smtClean="0"/>
              <a:t>(mutluluk gibi) ve yaşanmasını </a:t>
            </a:r>
            <a:r>
              <a:rPr lang="tr-TR" b="1" dirty="0" smtClean="0"/>
              <a:t>hoş bulmadığımız </a:t>
            </a:r>
            <a:r>
              <a:rPr lang="tr-TR" dirty="0" smtClean="0"/>
              <a:t>(kaygı gibi) duygular vardır. </a:t>
            </a:r>
          </a:p>
          <a:p>
            <a:endParaRPr lang="tr-TR" dirty="0"/>
          </a:p>
          <a:p>
            <a:r>
              <a:rPr lang="tr-TR" dirty="0" smtClean="0"/>
              <a:t>Ve bütün bu duyguların yaşanması hoş da olsa nahoş da olsa </a:t>
            </a:r>
            <a:r>
              <a:rPr lang="tr-TR" b="1" dirty="0" smtClean="0"/>
              <a:t>normal</a:t>
            </a:r>
            <a:r>
              <a:rPr lang="tr-TR" dirty="0" smtClean="0"/>
              <a:t> ve gereklidir. </a:t>
            </a:r>
          </a:p>
          <a:p>
            <a:endParaRPr lang="tr-TR" dirty="0"/>
          </a:p>
        </p:txBody>
      </p:sp>
    </p:spTree>
    <p:extLst>
      <p:ext uri="{BB962C8B-B14F-4D97-AF65-F5344CB8AC3E}">
        <p14:creationId xmlns:p14="http://schemas.microsoft.com/office/powerpoint/2010/main" val="893651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H</a:t>
            </a:r>
            <a:r>
              <a:rPr lang="tr-TR" b="1" dirty="0" smtClean="0"/>
              <a:t>oş olmayan </a:t>
            </a:r>
            <a:r>
              <a:rPr lang="tr-TR" b="1" dirty="0" smtClean="0"/>
              <a:t>duygularla nasıl baş ederiz?</a:t>
            </a:r>
            <a:endParaRPr lang="tr-TR" b="1" dirty="0"/>
          </a:p>
        </p:txBody>
      </p:sp>
      <p:sp>
        <p:nvSpPr>
          <p:cNvPr id="3" name="İçerik Yer Tutucusu 2"/>
          <p:cNvSpPr>
            <a:spLocks noGrp="1"/>
          </p:cNvSpPr>
          <p:nvPr>
            <p:ph sz="quarter" idx="1"/>
          </p:nvPr>
        </p:nvSpPr>
        <p:spPr/>
        <p:txBody>
          <a:bodyPr/>
          <a:lstStyle/>
          <a:p>
            <a:pPr marL="514350" indent="-514350">
              <a:buAutoNum type="arabicPeriod"/>
            </a:pPr>
            <a:r>
              <a:rPr lang="tr-TR" b="1" dirty="0" smtClean="0"/>
              <a:t>Hissettiğin </a:t>
            </a:r>
            <a:r>
              <a:rPr lang="tr-TR" b="1" dirty="0"/>
              <a:t>duyguyu </a:t>
            </a:r>
            <a:r>
              <a:rPr lang="tr-TR" b="1" dirty="0" smtClean="0"/>
              <a:t>fark et…</a:t>
            </a:r>
            <a:endParaRPr lang="tr-TR" b="1" dirty="0" smtClean="0"/>
          </a:p>
          <a:p>
            <a:pPr marL="0" indent="0">
              <a:buNone/>
            </a:pPr>
            <a:r>
              <a:rPr lang="tr-TR" dirty="0"/>
              <a:t>Bunu anlamak için kendinize odaklanmaya zaman ayırmalısınız. Dikkatinizi nasıl hissettiğinize odaklayın ve kendinize sorun. Hissettiğiniz her duyguya ilişkin fiziksel özelliklerin bile farkına varabilirsiniz.</a:t>
            </a:r>
            <a:endParaRPr lang="tr-TR" dirty="0" smtClean="0"/>
          </a:p>
          <a:p>
            <a:pPr marL="514350" indent="-514350">
              <a:buAutoNum type="arabicPeriod"/>
            </a:pPr>
            <a:endParaRPr lang="tr-TR" dirty="0"/>
          </a:p>
          <a:p>
            <a:pPr marL="0" indent="0">
              <a:buNone/>
            </a:pPr>
            <a:r>
              <a:rPr lang="tr-TR" dirty="0" smtClean="0"/>
              <a:t>Örneğin; avuçlarınızın içi terliyorsa, kalp atışınız hızlandıysa ya da vücudunuzdaki diğer değişiklikler neler hissettiğiniz hakkında size ipucu verebilir.</a:t>
            </a:r>
            <a:endParaRPr lang="tr-TR" dirty="0"/>
          </a:p>
        </p:txBody>
      </p:sp>
    </p:spTree>
    <p:extLst>
      <p:ext uri="{BB962C8B-B14F-4D97-AF65-F5344CB8AC3E}">
        <p14:creationId xmlns:p14="http://schemas.microsoft.com/office/powerpoint/2010/main" val="3791303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553" y="1310307"/>
            <a:ext cx="8641723" cy="5289462"/>
          </a:xfrm>
          <a:prstGeom prst="rect">
            <a:avLst/>
          </a:prstGeom>
        </p:spPr>
      </p:pic>
      <p:sp>
        <p:nvSpPr>
          <p:cNvPr id="3" name="Metin kutusu 2"/>
          <p:cNvSpPr txBox="1"/>
          <p:nvPr/>
        </p:nvSpPr>
        <p:spPr>
          <a:xfrm>
            <a:off x="431371" y="347430"/>
            <a:ext cx="11329259" cy="523220"/>
          </a:xfrm>
          <a:prstGeom prst="rect">
            <a:avLst/>
          </a:prstGeom>
          <a:noFill/>
        </p:spPr>
        <p:txBody>
          <a:bodyPr wrap="square" rtlCol="0">
            <a:spAutoFit/>
          </a:bodyPr>
          <a:lstStyle/>
          <a:p>
            <a:pPr algn="ctr"/>
            <a:r>
              <a:rPr lang="tr-TR" sz="2800" dirty="0">
                <a:solidFill>
                  <a:srgbClr val="FF0000"/>
                </a:solidFill>
              </a:rPr>
              <a:t>FARKLI DUYGULARIN BEDENDE ETKİLEDİĞİ BÖLGELER</a:t>
            </a:r>
          </a:p>
        </p:txBody>
      </p:sp>
    </p:spTree>
    <p:extLst>
      <p:ext uri="{BB962C8B-B14F-4D97-AF65-F5344CB8AC3E}">
        <p14:creationId xmlns:p14="http://schemas.microsoft.com/office/powerpoint/2010/main" val="10342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838200" y="1018903"/>
            <a:ext cx="10515600" cy="5158060"/>
          </a:xfrm>
        </p:spPr>
        <p:txBody>
          <a:bodyPr/>
          <a:lstStyle/>
          <a:p>
            <a:r>
              <a:rPr lang="tr-TR" dirty="0" smtClean="0"/>
              <a:t>Hissettiğimiz </a:t>
            </a:r>
            <a:r>
              <a:rPr lang="tr-TR" b="1" dirty="0" smtClean="0"/>
              <a:t>duygunun</a:t>
            </a:r>
            <a:r>
              <a:rPr lang="tr-TR" dirty="0" smtClean="0"/>
              <a:t> farkında olmak ne düşündüğümüzü yakalamak açısından bize başka bir ipucu verecektir. </a:t>
            </a:r>
            <a:r>
              <a:rPr lang="tr-TR" b="1" dirty="0" smtClean="0"/>
              <a:t>Düşüncel</a:t>
            </a:r>
            <a:r>
              <a:rPr lang="tr-TR" dirty="0" smtClean="0"/>
              <a:t>erimizin farkında olmak neler hissettiğimiz ve nasıl </a:t>
            </a:r>
            <a:r>
              <a:rPr lang="tr-TR" b="1" dirty="0" smtClean="0"/>
              <a:t>davrandığımız</a:t>
            </a:r>
            <a:r>
              <a:rPr lang="tr-TR" dirty="0" smtClean="0"/>
              <a:t> üzerinde etkilidir.</a:t>
            </a:r>
          </a:p>
          <a:p>
            <a:endParaRPr lang="tr-TR" dirty="0" smtClean="0"/>
          </a:p>
          <a:p>
            <a:pPr marL="0" indent="0">
              <a:buNone/>
            </a:pPr>
            <a:r>
              <a:rPr lang="tr-TR" dirty="0"/>
              <a:t>“Olduğumuz her şey, yaşadığımız şeylerin </a:t>
            </a:r>
            <a:r>
              <a:rPr lang="tr-TR" dirty="0" smtClean="0"/>
              <a:t>sonucudur; düşüncelerimizdedir </a:t>
            </a:r>
            <a:r>
              <a:rPr lang="tr-TR" dirty="0"/>
              <a:t>ve düşüncelerimizden oluşmuştur.”</a:t>
            </a:r>
          </a:p>
          <a:p>
            <a:endParaRPr lang="tr-TR" dirty="0"/>
          </a:p>
          <a:p>
            <a:pPr marL="0" indent="0">
              <a:buNone/>
            </a:pPr>
            <a:r>
              <a:rPr lang="tr-TR" dirty="0" err="1" smtClean="0"/>
              <a:t>Buddha</a:t>
            </a:r>
            <a:endParaRPr lang="tr-TR" dirty="0"/>
          </a:p>
        </p:txBody>
      </p:sp>
    </p:spTree>
    <p:extLst>
      <p:ext uri="{BB962C8B-B14F-4D97-AF65-F5344CB8AC3E}">
        <p14:creationId xmlns:p14="http://schemas.microsoft.com/office/powerpoint/2010/main" val="33417797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148</TotalTime>
  <Words>1594</Words>
  <Application>Microsoft Office PowerPoint</Application>
  <PresentationFormat>Özel</PresentationFormat>
  <Paragraphs>159</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Cumba</vt:lpstr>
      <vt:lpstr>KARGIPINARI ANADOLU LİSESİ</vt:lpstr>
      <vt:lpstr>DUYGU nedir?</vt:lpstr>
      <vt:lpstr>Hoşa giden duygular </vt:lpstr>
      <vt:lpstr>Hoşa gitmeyen duygular </vt:lpstr>
      <vt:lpstr>Kendimizi Bazen…</vt:lpstr>
      <vt:lpstr>Bazen duyguları mutlu olmak gibi olumlu görürken, kaygı ya da öfke gibi duyguları olumsuz görürüz. Aslında olumlu ya da olumsuz duygular yoktur.</vt:lpstr>
      <vt:lpstr>Hoş olmayan duygularla nasıl baş ederiz?</vt:lpstr>
      <vt:lpstr>PowerPoint Sunusu</vt:lpstr>
      <vt:lpstr>PowerPoint Sunusu</vt:lpstr>
      <vt:lpstr>PowerPoint Sunusu</vt:lpstr>
      <vt:lpstr>PowerPoint Sunusu</vt:lpstr>
      <vt:lpstr>2. Nefesle Rahatlama Teknikleri Kullan</vt:lpstr>
      <vt:lpstr>3.Kendini Yatıştırma Tekniği</vt:lpstr>
      <vt:lpstr>PowerPoint Sunusu</vt:lpstr>
      <vt:lpstr>PowerPoint Sunusu</vt:lpstr>
      <vt:lpstr>4.Progresif kas gevşetme tekniği (PKG) dene.</vt:lpstr>
      <vt:lpstr>Regülasyon nefesi</vt:lpstr>
      <vt:lpstr>5. Meditasyon yapmayı veya dua etmeyi dene.</vt:lpstr>
      <vt:lpstr>6. Hayal Kur</vt:lpstr>
      <vt:lpstr>DUYGU  FARKINDALIĞI   ÇALIŞMA   FORMU</vt:lpstr>
      <vt:lpstr>7. Bir arkadaşınla konuş</vt:lpstr>
      <vt:lpstr>8. Günlük tutmak</vt:lpstr>
      <vt:lpstr>9.Olumsuz düşüncelerine meydan oku</vt:lpstr>
      <vt:lpstr>10. Düşünce durdurma tekniklerini kullan</vt:lpstr>
      <vt:lpstr>11.Zor duygularını yönlendir</vt:lpstr>
      <vt:lpstr>12. Bir profesyonelle konuş</vt:lpstr>
    </vt:vector>
  </TitlesOfParts>
  <Company>Silentall Unattended Installer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Zor Duygularla Baş Etme</dc:title>
  <dc:creator>ronaldinho424</dc:creator>
  <cp:lastModifiedBy>PINAR</cp:lastModifiedBy>
  <cp:revision>16</cp:revision>
  <dcterms:created xsi:type="dcterms:W3CDTF">2020-04-09T18:16:46Z</dcterms:created>
  <dcterms:modified xsi:type="dcterms:W3CDTF">2024-04-30T16:26:32Z</dcterms:modified>
</cp:coreProperties>
</file>